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63" r:id="rId3"/>
    <p:sldId id="340" r:id="rId4"/>
    <p:sldId id="288" r:id="rId5"/>
    <p:sldId id="321" r:id="rId6"/>
    <p:sldId id="322" r:id="rId7"/>
    <p:sldId id="323" r:id="rId8"/>
    <p:sldId id="270" r:id="rId9"/>
    <p:sldId id="277" r:id="rId10"/>
    <p:sldId id="278" r:id="rId11"/>
    <p:sldId id="342" r:id="rId12"/>
    <p:sldId id="279" r:id="rId13"/>
    <p:sldId id="284" r:id="rId14"/>
    <p:sldId id="344" r:id="rId15"/>
    <p:sldId id="281" r:id="rId16"/>
    <p:sldId id="343" r:id="rId17"/>
    <p:sldId id="282" r:id="rId18"/>
    <p:sldId id="346" r:id="rId19"/>
    <p:sldId id="285" r:id="rId20"/>
    <p:sldId id="269" r:id="rId21"/>
    <p:sldId id="273" r:id="rId22"/>
    <p:sldId id="326" r:id="rId23"/>
    <p:sldId id="327" r:id="rId24"/>
    <p:sldId id="328" r:id="rId25"/>
    <p:sldId id="330" r:id="rId26"/>
    <p:sldId id="332" r:id="rId27"/>
    <p:sldId id="333" r:id="rId28"/>
    <p:sldId id="334" r:id="rId29"/>
    <p:sldId id="335" r:id="rId30"/>
    <p:sldId id="324" r:id="rId31"/>
    <p:sldId id="336" r:id="rId32"/>
    <p:sldId id="338" r:id="rId33"/>
    <p:sldId id="348" r:id="rId34"/>
    <p:sldId id="341" r:id="rId35"/>
    <p:sldId id="318" r:id="rId36"/>
    <p:sldId id="317" r:id="rId37"/>
    <p:sldId id="306" r:id="rId38"/>
    <p:sldId id="347" r:id="rId39"/>
  </p:sldIdLst>
  <p:sldSz cx="12192000" cy="6858000"/>
  <p:notesSz cx="9926638" cy="67976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怡青 江" initials="怡青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66"/>
    <a:srgbClr val="66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778" autoAdjust="0"/>
    <p:restoredTop sz="94660"/>
  </p:normalViewPr>
  <p:slideViewPr>
    <p:cSldViewPr>
      <p:cViewPr>
        <p:scale>
          <a:sx n="60" d="100"/>
          <a:sy n="60" d="100"/>
        </p:scale>
        <p:origin x="-880" y="-2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980E1-2DA2-4A92-BF70-FC3FAD128ECF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A4ED6F58-69D3-4DFB-AD57-D12A41CEA04F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增廣、補強性教學</a:t>
          </a:r>
        </a:p>
      </dgm:t>
    </dgm:pt>
    <dgm:pt modelId="{6BC03542-5E8B-4858-A56E-AF5F0364C137}" type="parTrans" cxnId="{AF40864A-433A-485D-8702-516D1CE395E0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07E810-A1E5-4E22-9548-A02F1E7A4D8C}" type="sibTrans" cxnId="{AF40864A-433A-485D-8702-516D1CE395E0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2655224-4837-4E33-B0E4-2B46B02C1E70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自主學習</a:t>
          </a:r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依據相關規定，撰寫自主學習計畫審後實施</a:t>
          </a:r>
        </a:p>
      </dgm:t>
    </dgm:pt>
    <dgm:pt modelId="{096E2AF4-F0DC-4AFF-A452-521F4BD116E2}" type="parTrans" cxnId="{83D655E7-9E7D-4BFC-A9A0-5DCF29D80BB3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CA5D6FA-514B-4BA1-9F5A-45E6C4470F6C}" type="sibTrans" cxnId="{83D655E7-9E7D-4BFC-A9A0-5DCF29D80BB3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92E6D48-15AD-4B03-A046-76262E15A961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學校特色活動</a:t>
          </a:r>
        </a:p>
      </dgm:t>
    </dgm:pt>
    <dgm:pt modelId="{578CA87C-97CD-4B63-BDB2-4DDBFCBEFF50}" type="parTrans" cxnId="{7B643CF4-4F06-446D-A1D0-DF0FF6F354FA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491A2B3-6C0C-4189-BC9B-14391A36CE3E}" type="sibTrans" cxnId="{7B643CF4-4F06-446D-A1D0-DF0FF6F354FA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7FBE6DF-48FA-4B08-861C-829347FDFAD4}">
      <dgm:prSet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選手培訓</a:t>
          </a:r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由學校遴選對外參賽之學生，加以短期培訓</a:t>
          </a:r>
        </a:p>
      </dgm:t>
    </dgm:pt>
    <dgm:pt modelId="{E428CD7F-2B15-49DA-947C-B09899045213}" type="parTrans" cxnId="{19608F83-8951-46E9-B7C9-9096C2949236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3D00606-359F-4202-A483-E7F2B088A5D3}" type="sibTrans" cxnId="{19608F83-8951-46E9-B7C9-9096C2949236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0685434-3AB4-4556-B325-525ADA1D34B1}">
      <dgm:prSet/>
      <dgm:spPr/>
      <dgm:t>
        <a:bodyPr/>
        <a:lstStyle/>
        <a:p>
          <a:endParaRPr lang="zh-TW" altLang="en-US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0CCB629-D27D-4170-A1B2-6721AE6B5211}" type="parTrans" cxnId="{1D9BF3BB-19FA-4B59-A822-2CC3724245F8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F6046FD-EDF4-45EB-B21B-4C5F512B17A7}" type="sibTrans" cxnId="{1D9BF3BB-19FA-4B59-A822-2CC3724245F8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E8FEAF4-90BC-4FA8-AE62-75D783FE0389}">
      <dgm:prSet custT="1"/>
      <dgm:spPr/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(1)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全學期授課</a:t>
          </a:r>
        </a:p>
      </dgm:t>
    </dgm:pt>
    <dgm:pt modelId="{E9E14EAD-3CE1-4F03-A402-0B2E5C659BBF}" type="parTrans" cxnId="{4E5DE3EB-7EE3-4B1E-A956-8C20056B3D3C}">
      <dgm:prSet/>
      <dgm:spPr/>
      <dgm:t>
        <a:bodyPr/>
        <a:lstStyle/>
        <a:p>
          <a:endParaRPr lang="zh-TW" altLang="en-US"/>
        </a:p>
      </dgm:t>
    </dgm:pt>
    <dgm:pt modelId="{87A887C8-7D8A-417E-9CE8-1E131A92CBDD}" type="sibTrans" cxnId="{4E5DE3EB-7EE3-4B1E-A956-8C20056B3D3C}">
      <dgm:prSet/>
      <dgm:spPr/>
      <dgm:t>
        <a:bodyPr/>
        <a:lstStyle/>
        <a:p>
          <a:endParaRPr lang="zh-TW" altLang="en-US"/>
        </a:p>
      </dgm:t>
    </dgm:pt>
    <dgm:pt modelId="{12B5BD58-6E88-4795-B5C7-E5FEEDC287BD}">
      <dgm:prSet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祈福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點燈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音樂比賽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辭修拳競賽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白雞山健行與淨山</a:t>
          </a:r>
        </a:p>
      </dgm:t>
    </dgm:pt>
    <dgm:pt modelId="{E3684BC2-D1B1-4F05-870D-9057324883DD}" type="parTrans" cxnId="{3DFB7ED9-CA63-4ADD-A8A2-0664118A24EA}">
      <dgm:prSet/>
      <dgm:spPr/>
      <dgm:t>
        <a:bodyPr/>
        <a:lstStyle/>
        <a:p>
          <a:endParaRPr lang="zh-TW" altLang="en-US"/>
        </a:p>
      </dgm:t>
    </dgm:pt>
    <dgm:pt modelId="{06B6ABFF-E315-4C7D-AF55-B6CFDCC06452}" type="sibTrans" cxnId="{3DFB7ED9-CA63-4ADD-A8A2-0664118A24EA}">
      <dgm:prSet/>
      <dgm:spPr/>
      <dgm:t>
        <a:bodyPr/>
        <a:lstStyle/>
        <a:p>
          <a:endParaRPr lang="zh-TW" altLang="en-US"/>
        </a:p>
      </dgm:t>
    </dgm:pt>
    <dgm:pt modelId="{064A0F9B-31E7-4288-81E5-884B7DA0F2F3}">
      <dgm:prSet custT="1"/>
      <dgm:spPr/>
      <dgm:t>
        <a:bodyPr/>
        <a:lstStyle/>
        <a:p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7411EF0-E7BA-40DB-8A39-6DC6E2DCD70D}" type="parTrans" cxnId="{FD872C8D-DAB0-43DD-A857-72A86D303DE6}">
      <dgm:prSet/>
      <dgm:spPr/>
      <dgm:t>
        <a:bodyPr/>
        <a:lstStyle/>
        <a:p>
          <a:endParaRPr lang="zh-TW" altLang="en-US"/>
        </a:p>
      </dgm:t>
    </dgm:pt>
    <dgm:pt modelId="{6F9D65D4-9FDA-47EA-B4B0-57CB05AC7D08}" type="sibTrans" cxnId="{FD872C8D-DAB0-43DD-A857-72A86D303DE6}">
      <dgm:prSet/>
      <dgm:spPr/>
      <dgm:t>
        <a:bodyPr/>
        <a:lstStyle/>
        <a:p>
          <a:endParaRPr lang="zh-TW" altLang="en-US"/>
        </a:p>
      </dgm:t>
    </dgm:pt>
    <dgm:pt modelId="{B32D7121-F491-4D7F-9F99-4F11AC14ACFE}">
      <dgm:prSet custT="1"/>
      <dgm:spPr/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(2)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增廣性教學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  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01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多元閱讀   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02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英文對話  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03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搶救教學</a:t>
          </a:r>
        </a:p>
      </dgm:t>
    </dgm:pt>
    <dgm:pt modelId="{653EF422-F288-4254-8ABB-D4B849B8E6AA}" type="parTrans" cxnId="{387A5C80-52B7-46F2-B222-A34C280A3FBE}">
      <dgm:prSet/>
      <dgm:spPr/>
      <dgm:t>
        <a:bodyPr/>
        <a:lstStyle/>
        <a:p>
          <a:endParaRPr lang="zh-TW" altLang="en-US"/>
        </a:p>
      </dgm:t>
    </dgm:pt>
    <dgm:pt modelId="{8E947C26-ED9B-4418-81AC-40ED47F7525C}" type="sibTrans" cxnId="{387A5C80-52B7-46F2-B222-A34C280A3FBE}">
      <dgm:prSet/>
      <dgm:spPr/>
      <dgm:t>
        <a:bodyPr/>
        <a:lstStyle/>
        <a:p>
          <a:endParaRPr lang="zh-TW" altLang="en-US"/>
        </a:p>
      </dgm:t>
    </dgm:pt>
    <dgm:pt modelId="{61E316CB-FE0C-40C6-B622-6D9659D89481}" type="pres">
      <dgm:prSet presAssocID="{9C2980E1-2DA2-4A92-BF70-FC3FAD128EC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9AA0CA9-5743-4E59-B8CE-1CB523D00823}" type="pres">
      <dgm:prSet presAssocID="{A4ED6F58-69D3-4DFB-AD57-D12A41CEA04F}" presName="parentLin" presStyleCnt="0"/>
      <dgm:spPr/>
    </dgm:pt>
    <dgm:pt modelId="{42839E90-DEA0-4FA0-B298-E805D1123638}" type="pres">
      <dgm:prSet presAssocID="{A4ED6F58-69D3-4DFB-AD57-D12A41CEA04F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C75AAF1E-E69B-4686-9DCD-EFF0CB53D6F2}" type="pres">
      <dgm:prSet presAssocID="{A4ED6F58-69D3-4DFB-AD57-D12A41CEA04F}" presName="parentText" presStyleLbl="node1" presStyleIdx="0" presStyleCnt="4" custScaleX="119179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554B8A-DED2-4DD1-A8B3-84B9CE27C369}" type="pres">
      <dgm:prSet presAssocID="{A4ED6F58-69D3-4DFB-AD57-D12A41CEA04F}" presName="negativeSpace" presStyleCnt="0"/>
      <dgm:spPr/>
    </dgm:pt>
    <dgm:pt modelId="{5CCFBCDD-6137-4DCB-8A45-4BE13B12B6AC}" type="pres">
      <dgm:prSet presAssocID="{A4ED6F58-69D3-4DFB-AD57-D12A41CEA04F}" presName="childText" presStyleLbl="conFgAcc1" presStyleIdx="0" presStyleCnt="4" custLinFactNeighborY="-8678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CF9EB1-7465-45D3-A5E2-17F7F5A779DE}" type="pres">
      <dgm:prSet presAssocID="{9A07E810-A1E5-4E22-9548-A02F1E7A4D8C}" presName="spaceBetweenRectangles" presStyleCnt="0"/>
      <dgm:spPr/>
    </dgm:pt>
    <dgm:pt modelId="{2E66397A-7E8C-4A26-8C9D-2CA12C194E71}" type="pres">
      <dgm:prSet presAssocID="{F2655224-4837-4E33-B0E4-2B46B02C1E70}" presName="parentLin" presStyleCnt="0"/>
      <dgm:spPr/>
    </dgm:pt>
    <dgm:pt modelId="{D8769FAA-AFD0-469A-8C30-09DE31FDDC53}" type="pres">
      <dgm:prSet presAssocID="{F2655224-4837-4E33-B0E4-2B46B02C1E70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18EA19C9-CF7A-4E2D-9EBE-0EC3098848CB}" type="pres">
      <dgm:prSet presAssocID="{F2655224-4837-4E33-B0E4-2B46B02C1E70}" presName="parentText" presStyleLbl="node1" presStyleIdx="1" presStyleCnt="4" custScaleX="120690" custLinFactNeighborX="-3448" custLinFactNeighborY="-1348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ED9117-E96D-4836-92F0-DCE9A5B10643}" type="pres">
      <dgm:prSet presAssocID="{F2655224-4837-4E33-B0E4-2B46B02C1E70}" presName="negativeSpace" presStyleCnt="0"/>
      <dgm:spPr/>
    </dgm:pt>
    <dgm:pt modelId="{684334A0-410D-4F2A-9E61-15D49B5C085A}" type="pres">
      <dgm:prSet presAssocID="{F2655224-4837-4E33-B0E4-2B46B02C1E70}" presName="childText" presStyleLbl="conFgAcc1" presStyleIdx="1" presStyleCnt="4" custLinFactY="-2180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456760-8AC1-4C0A-9ACC-7213F837E3FB}" type="pres">
      <dgm:prSet presAssocID="{2CA5D6FA-514B-4BA1-9F5A-45E6C4470F6C}" presName="spaceBetweenRectangles" presStyleCnt="0"/>
      <dgm:spPr/>
    </dgm:pt>
    <dgm:pt modelId="{E455C155-C810-428E-9E27-3E1A178782FF}" type="pres">
      <dgm:prSet presAssocID="{F7FBE6DF-48FA-4B08-861C-829347FDFAD4}" presName="parentLin" presStyleCnt="0"/>
      <dgm:spPr/>
    </dgm:pt>
    <dgm:pt modelId="{054DB392-DEFC-4B66-9E8F-A748520CC09D}" type="pres">
      <dgm:prSet presAssocID="{F7FBE6DF-48FA-4B08-861C-829347FDFAD4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8EA95428-5CB2-4277-9FB9-3A2E9502D036}" type="pres">
      <dgm:prSet presAssocID="{F7FBE6DF-48FA-4B08-861C-829347FDFAD4}" presName="parentText" presStyleLbl="node1" presStyleIdx="2" presStyleCnt="4" custScaleX="119736" custLinFactNeighborX="-3448" custLinFactNeighborY="-3663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78BBF0F-926A-4151-B22F-B272734BD831}" type="pres">
      <dgm:prSet presAssocID="{F7FBE6DF-48FA-4B08-861C-829347FDFAD4}" presName="negativeSpace" presStyleCnt="0"/>
      <dgm:spPr/>
    </dgm:pt>
    <dgm:pt modelId="{16AE6125-F99F-4F69-9ED9-4D35D55CAF16}" type="pres">
      <dgm:prSet presAssocID="{F7FBE6DF-48FA-4B08-861C-829347FDFAD4}" presName="childText" presStyleLbl="conFgAcc1" presStyleIdx="2" presStyleCnt="4" custLinFactY="-48563" custLinFactNeighborY="-100000">
        <dgm:presLayoutVars>
          <dgm:bulletEnabled val="1"/>
        </dgm:presLayoutVars>
      </dgm:prSet>
      <dgm:spPr/>
    </dgm:pt>
    <dgm:pt modelId="{090903C7-FAC1-4F74-9D2E-BFA418654940}" type="pres">
      <dgm:prSet presAssocID="{33D00606-359F-4202-A483-E7F2B088A5D3}" presName="spaceBetweenRectangles" presStyleCnt="0"/>
      <dgm:spPr/>
    </dgm:pt>
    <dgm:pt modelId="{D93CCDD9-77A7-40BF-BE79-BA9420CA5CB3}" type="pres">
      <dgm:prSet presAssocID="{892E6D48-15AD-4B03-A046-76262E15A961}" presName="parentLin" presStyleCnt="0"/>
      <dgm:spPr/>
    </dgm:pt>
    <dgm:pt modelId="{8A1C3802-0966-4FE3-B688-313AA3DEFE59}" type="pres">
      <dgm:prSet presAssocID="{892E6D48-15AD-4B03-A046-76262E15A961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A8AC2651-4D23-47B0-B610-A3AB486AF2B8}" type="pres">
      <dgm:prSet presAssocID="{892E6D48-15AD-4B03-A046-76262E15A961}" presName="parentText" presStyleLbl="node1" presStyleIdx="3" presStyleCnt="4" custScaleX="119705" custLinFactNeighborX="-3448" custLinFactNeighborY="-6252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F911FB-FD8F-4F7F-A632-7EFEB79EFFF0}" type="pres">
      <dgm:prSet presAssocID="{892E6D48-15AD-4B03-A046-76262E15A961}" presName="negativeSpace" presStyleCnt="0"/>
      <dgm:spPr/>
    </dgm:pt>
    <dgm:pt modelId="{38D25FEA-5B87-447A-8FC2-6FCBA425FA8B}" type="pres">
      <dgm:prSet presAssocID="{892E6D48-15AD-4B03-A046-76262E15A961}" presName="childText" presStyleLbl="conFgAcc1" presStyleIdx="3" presStyleCnt="4" custScaleY="64976" custLinFactNeighborX="-345" custLinFactNeighborY="-7583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8BBAB06-70A0-4562-B885-F56E983D75AD}" type="presOf" srcId="{F2655224-4837-4E33-B0E4-2B46B02C1E70}" destId="{D8769FAA-AFD0-469A-8C30-09DE31FDDC53}" srcOrd="0" destOrd="0" presId="urn:microsoft.com/office/officeart/2005/8/layout/list1"/>
    <dgm:cxn modelId="{45F0CE47-9C94-42CF-B9E0-937FB50A7EDA}" type="presOf" srcId="{F7FBE6DF-48FA-4B08-861C-829347FDFAD4}" destId="{8EA95428-5CB2-4277-9FB9-3A2E9502D036}" srcOrd="1" destOrd="0" presId="urn:microsoft.com/office/officeart/2005/8/layout/list1"/>
    <dgm:cxn modelId="{2B08F213-E819-47FC-835B-B67EC69CAA6C}" type="presOf" srcId="{12B5BD58-6E88-4795-B5C7-E5FEEDC287BD}" destId="{38D25FEA-5B87-447A-8FC2-6FCBA425FA8B}" srcOrd="0" destOrd="0" presId="urn:microsoft.com/office/officeart/2005/8/layout/list1"/>
    <dgm:cxn modelId="{0827682C-9793-4521-9241-A122D6CA28AC}" type="presOf" srcId="{A4ED6F58-69D3-4DFB-AD57-D12A41CEA04F}" destId="{42839E90-DEA0-4FA0-B298-E805D1123638}" srcOrd="0" destOrd="0" presId="urn:microsoft.com/office/officeart/2005/8/layout/list1"/>
    <dgm:cxn modelId="{3DFB7ED9-CA63-4ADD-A8A2-0664118A24EA}" srcId="{892E6D48-15AD-4B03-A046-76262E15A961}" destId="{12B5BD58-6E88-4795-B5C7-E5FEEDC287BD}" srcOrd="0" destOrd="0" parTransId="{E3684BC2-D1B1-4F05-870D-9057324883DD}" sibTransId="{06B6ABFF-E315-4C7D-AF55-B6CFDCC06452}"/>
    <dgm:cxn modelId="{83D655E7-9E7D-4BFC-A9A0-5DCF29D80BB3}" srcId="{9C2980E1-2DA2-4A92-BF70-FC3FAD128ECF}" destId="{F2655224-4837-4E33-B0E4-2B46B02C1E70}" srcOrd="1" destOrd="0" parTransId="{096E2AF4-F0DC-4AFF-A452-521F4BD116E2}" sibTransId="{2CA5D6FA-514B-4BA1-9F5A-45E6C4470F6C}"/>
    <dgm:cxn modelId="{084FB55F-DAB4-40F5-8610-FC586DE30B6D}" type="presOf" srcId="{A4ED6F58-69D3-4DFB-AD57-D12A41CEA04F}" destId="{C75AAF1E-E69B-4686-9DCD-EFF0CB53D6F2}" srcOrd="1" destOrd="0" presId="urn:microsoft.com/office/officeart/2005/8/layout/list1"/>
    <dgm:cxn modelId="{19608F83-8951-46E9-B7C9-9096C2949236}" srcId="{9C2980E1-2DA2-4A92-BF70-FC3FAD128ECF}" destId="{F7FBE6DF-48FA-4B08-861C-829347FDFAD4}" srcOrd="2" destOrd="0" parTransId="{E428CD7F-2B15-49DA-947C-B09899045213}" sibTransId="{33D00606-359F-4202-A483-E7F2B088A5D3}"/>
    <dgm:cxn modelId="{AF40864A-433A-485D-8702-516D1CE395E0}" srcId="{9C2980E1-2DA2-4A92-BF70-FC3FAD128ECF}" destId="{A4ED6F58-69D3-4DFB-AD57-D12A41CEA04F}" srcOrd="0" destOrd="0" parTransId="{6BC03542-5E8B-4858-A56E-AF5F0364C137}" sibTransId="{9A07E810-A1E5-4E22-9548-A02F1E7A4D8C}"/>
    <dgm:cxn modelId="{7B643CF4-4F06-446D-A1D0-DF0FF6F354FA}" srcId="{9C2980E1-2DA2-4A92-BF70-FC3FAD128ECF}" destId="{892E6D48-15AD-4B03-A046-76262E15A961}" srcOrd="3" destOrd="0" parTransId="{578CA87C-97CD-4B63-BDB2-4DDBFCBEFF50}" sibTransId="{B491A2B3-6C0C-4189-BC9B-14391A36CE3E}"/>
    <dgm:cxn modelId="{63DED0F7-BD5E-4D87-A077-2BE919693CF1}" type="presOf" srcId="{F7FBE6DF-48FA-4B08-861C-829347FDFAD4}" destId="{054DB392-DEFC-4B66-9E8F-A748520CC09D}" srcOrd="0" destOrd="0" presId="urn:microsoft.com/office/officeart/2005/8/layout/list1"/>
    <dgm:cxn modelId="{451C5188-1F11-4433-9AB4-14709E90F8E1}" type="presOf" srcId="{064A0F9B-31E7-4288-81E5-884B7DA0F2F3}" destId="{38D25FEA-5B87-447A-8FC2-6FCBA425FA8B}" srcOrd="0" destOrd="1" presId="urn:microsoft.com/office/officeart/2005/8/layout/list1"/>
    <dgm:cxn modelId="{1D9BF3BB-19FA-4B59-A822-2CC3724245F8}" srcId="{F2655224-4837-4E33-B0E4-2B46B02C1E70}" destId="{C0685434-3AB4-4556-B325-525ADA1D34B1}" srcOrd="0" destOrd="0" parTransId="{A0CCB629-D27D-4170-A1B2-6721AE6B5211}" sibTransId="{5F6046FD-EDF4-45EB-B21B-4C5F512B17A7}"/>
    <dgm:cxn modelId="{DC774487-D78C-4EEE-98A8-8E2D696F7B6A}" type="presOf" srcId="{C0685434-3AB4-4556-B325-525ADA1D34B1}" destId="{684334A0-410D-4F2A-9E61-15D49B5C085A}" srcOrd="0" destOrd="0" presId="urn:microsoft.com/office/officeart/2005/8/layout/list1"/>
    <dgm:cxn modelId="{FD872C8D-DAB0-43DD-A857-72A86D303DE6}" srcId="{892E6D48-15AD-4B03-A046-76262E15A961}" destId="{064A0F9B-31E7-4288-81E5-884B7DA0F2F3}" srcOrd="1" destOrd="0" parTransId="{A7411EF0-E7BA-40DB-8A39-6DC6E2DCD70D}" sibTransId="{6F9D65D4-9FDA-47EA-B4B0-57CB05AC7D08}"/>
    <dgm:cxn modelId="{387A5C80-52B7-46F2-B222-A34C280A3FBE}" srcId="{A4ED6F58-69D3-4DFB-AD57-D12A41CEA04F}" destId="{B32D7121-F491-4D7F-9F99-4F11AC14ACFE}" srcOrd="1" destOrd="0" parTransId="{653EF422-F288-4254-8ABB-D4B849B8E6AA}" sibTransId="{8E947C26-ED9B-4418-81AC-40ED47F7525C}"/>
    <dgm:cxn modelId="{2ED4B8A2-9064-4EAE-9EBE-A1690A6B2B78}" type="presOf" srcId="{F2655224-4837-4E33-B0E4-2B46B02C1E70}" destId="{18EA19C9-CF7A-4E2D-9EBE-0EC3098848CB}" srcOrd="1" destOrd="0" presId="urn:microsoft.com/office/officeart/2005/8/layout/list1"/>
    <dgm:cxn modelId="{4E5DE3EB-7EE3-4B1E-A956-8C20056B3D3C}" srcId="{A4ED6F58-69D3-4DFB-AD57-D12A41CEA04F}" destId="{CE8FEAF4-90BC-4FA8-AE62-75D783FE0389}" srcOrd="0" destOrd="0" parTransId="{E9E14EAD-3CE1-4F03-A402-0B2E5C659BBF}" sibTransId="{87A887C8-7D8A-417E-9CE8-1E131A92CBDD}"/>
    <dgm:cxn modelId="{5CAB6CF8-AE80-4C5E-A8FB-8D1C0F9B75DF}" type="presOf" srcId="{B32D7121-F491-4D7F-9F99-4F11AC14ACFE}" destId="{5CCFBCDD-6137-4DCB-8A45-4BE13B12B6AC}" srcOrd="0" destOrd="1" presId="urn:microsoft.com/office/officeart/2005/8/layout/list1"/>
    <dgm:cxn modelId="{0FA904E1-B71C-4F6D-8DDD-53428635DDDB}" type="presOf" srcId="{892E6D48-15AD-4B03-A046-76262E15A961}" destId="{A8AC2651-4D23-47B0-B610-A3AB486AF2B8}" srcOrd="1" destOrd="0" presId="urn:microsoft.com/office/officeart/2005/8/layout/list1"/>
    <dgm:cxn modelId="{C0B86721-4B0D-4BA6-842F-67D4149B3418}" type="presOf" srcId="{9C2980E1-2DA2-4A92-BF70-FC3FAD128ECF}" destId="{61E316CB-FE0C-40C6-B622-6D9659D89481}" srcOrd="0" destOrd="0" presId="urn:microsoft.com/office/officeart/2005/8/layout/list1"/>
    <dgm:cxn modelId="{21E7F2F5-A15C-4E80-8D9B-4E4F45C231C9}" type="presOf" srcId="{CE8FEAF4-90BC-4FA8-AE62-75D783FE0389}" destId="{5CCFBCDD-6137-4DCB-8A45-4BE13B12B6AC}" srcOrd="0" destOrd="0" presId="urn:microsoft.com/office/officeart/2005/8/layout/list1"/>
    <dgm:cxn modelId="{D0A2076D-C2AE-425E-8BF7-E55C532CB5AA}" type="presOf" srcId="{892E6D48-15AD-4B03-A046-76262E15A961}" destId="{8A1C3802-0966-4FE3-B688-313AA3DEFE59}" srcOrd="0" destOrd="0" presId="urn:microsoft.com/office/officeart/2005/8/layout/list1"/>
    <dgm:cxn modelId="{E54B27A3-0649-4A33-AB90-FEC435FFF1D2}" type="presParOf" srcId="{61E316CB-FE0C-40C6-B622-6D9659D89481}" destId="{69AA0CA9-5743-4E59-B8CE-1CB523D00823}" srcOrd="0" destOrd="0" presId="urn:microsoft.com/office/officeart/2005/8/layout/list1"/>
    <dgm:cxn modelId="{B8DD5344-BAAA-46C5-A42A-D1ACCEAF7FDE}" type="presParOf" srcId="{69AA0CA9-5743-4E59-B8CE-1CB523D00823}" destId="{42839E90-DEA0-4FA0-B298-E805D1123638}" srcOrd="0" destOrd="0" presId="urn:microsoft.com/office/officeart/2005/8/layout/list1"/>
    <dgm:cxn modelId="{74C93393-B553-402E-B74B-C5ADA940B14C}" type="presParOf" srcId="{69AA0CA9-5743-4E59-B8CE-1CB523D00823}" destId="{C75AAF1E-E69B-4686-9DCD-EFF0CB53D6F2}" srcOrd="1" destOrd="0" presId="urn:microsoft.com/office/officeart/2005/8/layout/list1"/>
    <dgm:cxn modelId="{17BF27AA-FA5F-470A-AD46-449515E3DBEE}" type="presParOf" srcId="{61E316CB-FE0C-40C6-B622-6D9659D89481}" destId="{50554B8A-DED2-4DD1-A8B3-84B9CE27C369}" srcOrd="1" destOrd="0" presId="urn:microsoft.com/office/officeart/2005/8/layout/list1"/>
    <dgm:cxn modelId="{63153857-1EE5-487D-BCFC-865BF83C8263}" type="presParOf" srcId="{61E316CB-FE0C-40C6-B622-6D9659D89481}" destId="{5CCFBCDD-6137-4DCB-8A45-4BE13B12B6AC}" srcOrd="2" destOrd="0" presId="urn:microsoft.com/office/officeart/2005/8/layout/list1"/>
    <dgm:cxn modelId="{74C80EC2-6AF7-492B-9BEF-2B52D17F1876}" type="presParOf" srcId="{61E316CB-FE0C-40C6-B622-6D9659D89481}" destId="{D0CF9EB1-7465-45D3-A5E2-17F7F5A779DE}" srcOrd="3" destOrd="0" presId="urn:microsoft.com/office/officeart/2005/8/layout/list1"/>
    <dgm:cxn modelId="{544185F5-046C-4051-9812-F9D3A34306D9}" type="presParOf" srcId="{61E316CB-FE0C-40C6-B622-6D9659D89481}" destId="{2E66397A-7E8C-4A26-8C9D-2CA12C194E71}" srcOrd="4" destOrd="0" presId="urn:microsoft.com/office/officeart/2005/8/layout/list1"/>
    <dgm:cxn modelId="{8BF19B9B-B0E2-4179-8455-CA3F6597205F}" type="presParOf" srcId="{2E66397A-7E8C-4A26-8C9D-2CA12C194E71}" destId="{D8769FAA-AFD0-469A-8C30-09DE31FDDC53}" srcOrd="0" destOrd="0" presId="urn:microsoft.com/office/officeart/2005/8/layout/list1"/>
    <dgm:cxn modelId="{7E0177F3-0784-4716-BC07-B2FDE0292CF2}" type="presParOf" srcId="{2E66397A-7E8C-4A26-8C9D-2CA12C194E71}" destId="{18EA19C9-CF7A-4E2D-9EBE-0EC3098848CB}" srcOrd="1" destOrd="0" presId="urn:microsoft.com/office/officeart/2005/8/layout/list1"/>
    <dgm:cxn modelId="{3F58769B-26E2-421C-88E0-7A8D2BCC43AD}" type="presParOf" srcId="{61E316CB-FE0C-40C6-B622-6D9659D89481}" destId="{6EED9117-E96D-4836-92F0-DCE9A5B10643}" srcOrd="5" destOrd="0" presId="urn:microsoft.com/office/officeart/2005/8/layout/list1"/>
    <dgm:cxn modelId="{F434D900-A433-442C-AA61-C293832BA4F3}" type="presParOf" srcId="{61E316CB-FE0C-40C6-B622-6D9659D89481}" destId="{684334A0-410D-4F2A-9E61-15D49B5C085A}" srcOrd="6" destOrd="0" presId="urn:microsoft.com/office/officeart/2005/8/layout/list1"/>
    <dgm:cxn modelId="{38FC90BD-7842-4450-BDFD-5438C455CA81}" type="presParOf" srcId="{61E316CB-FE0C-40C6-B622-6D9659D89481}" destId="{A9456760-8AC1-4C0A-9ACC-7213F837E3FB}" srcOrd="7" destOrd="0" presId="urn:microsoft.com/office/officeart/2005/8/layout/list1"/>
    <dgm:cxn modelId="{C16DFF5C-C278-453C-9123-3C91CED84640}" type="presParOf" srcId="{61E316CB-FE0C-40C6-B622-6D9659D89481}" destId="{E455C155-C810-428E-9E27-3E1A178782FF}" srcOrd="8" destOrd="0" presId="urn:microsoft.com/office/officeart/2005/8/layout/list1"/>
    <dgm:cxn modelId="{63DDC21F-8785-47E7-AB9F-4B2FD976073F}" type="presParOf" srcId="{E455C155-C810-428E-9E27-3E1A178782FF}" destId="{054DB392-DEFC-4B66-9E8F-A748520CC09D}" srcOrd="0" destOrd="0" presId="urn:microsoft.com/office/officeart/2005/8/layout/list1"/>
    <dgm:cxn modelId="{0B80856E-4D5F-4BE4-804E-CEA4CD62E84A}" type="presParOf" srcId="{E455C155-C810-428E-9E27-3E1A178782FF}" destId="{8EA95428-5CB2-4277-9FB9-3A2E9502D036}" srcOrd="1" destOrd="0" presId="urn:microsoft.com/office/officeart/2005/8/layout/list1"/>
    <dgm:cxn modelId="{83A07367-D5A9-4686-844A-D84AE496BDEB}" type="presParOf" srcId="{61E316CB-FE0C-40C6-B622-6D9659D89481}" destId="{178BBF0F-926A-4151-B22F-B272734BD831}" srcOrd="9" destOrd="0" presId="urn:microsoft.com/office/officeart/2005/8/layout/list1"/>
    <dgm:cxn modelId="{24CFE63A-D572-48DF-B63D-F7A62B193E46}" type="presParOf" srcId="{61E316CB-FE0C-40C6-B622-6D9659D89481}" destId="{16AE6125-F99F-4F69-9ED9-4D35D55CAF16}" srcOrd="10" destOrd="0" presId="urn:microsoft.com/office/officeart/2005/8/layout/list1"/>
    <dgm:cxn modelId="{0E5B01DE-4BC1-4A98-9162-32BE52E33FC5}" type="presParOf" srcId="{61E316CB-FE0C-40C6-B622-6D9659D89481}" destId="{090903C7-FAC1-4F74-9D2E-BFA418654940}" srcOrd="11" destOrd="0" presId="urn:microsoft.com/office/officeart/2005/8/layout/list1"/>
    <dgm:cxn modelId="{7E94902E-12D6-4C6F-B37E-EA51528245A5}" type="presParOf" srcId="{61E316CB-FE0C-40C6-B622-6D9659D89481}" destId="{D93CCDD9-77A7-40BF-BE79-BA9420CA5CB3}" srcOrd="12" destOrd="0" presId="urn:microsoft.com/office/officeart/2005/8/layout/list1"/>
    <dgm:cxn modelId="{6345EB6F-BA21-4077-BFD3-91DE76A1AA55}" type="presParOf" srcId="{D93CCDD9-77A7-40BF-BE79-BA9420CA5CB3}" destId="{8A1C3802-0966-4FE3-B688-313AA3DEFE59}" srcOrd="0" destOrd="0" presId="urn:microsoft.com/office/officeart/2005/8/layout/list1"/>
    <dgm:cxn modelId="{D8C57E9A-AABD-4883-B27F-E8C65FC6D3D0}" type="presParOf" srcId="{D93CCDD9-77A7-40BF-BE79-BA9420CA5CB3}" destId="{A8AC2651-4D23-47B0-B610-A3AB486AF2B8}" srcOrd="1" destOrd="0" presId="urn:microsoft.com/office/officeart/2005/8/layout/list1"/>
    <dgm:cxn modelId="{CB8983CC-3246-4740-B276-B80CE687BA80}" type="presParOf" srcId="{61E316CB-FE0C-40C6-B622-6D9659D89481}" destId="{34F911FB-FD8F-4F7F-A632-7EFEB79EFFF0}" srcOrd="13" destOrd="0" presId="urn:microsoft.com/office/officeart/2005/8/layout/list1"/>
    <dgm:cxn modelId="{4D7C65A5-363E-409F-B409-60141E2F5526}" type="presParOf" srcId="{61E316CB-FE0C-40C6-B622-6D9659D89481}" destId="{38D25FEA-5B87-447A-8FC2-6FCBA425FA8B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FBCDD-6137-4DCB-8A45-4BE13B12B6AC}">
      <dsp:nvSpPr>
        <dsp:cNvPr id="0" name=""/>
        <dsp:cNvSpPr/>
      </dsp:nvSpPr>
      <dsp:spPr>
        <a:xfrm>
          <a:off x="0" y="216024"/>
          <a:ext cx="10441160" cy="14051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95732" rIns="81035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(1)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全學期授課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(2)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增廣性教學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 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01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多元閱讀   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02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英文對話  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03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搶救教學</a:t>
          </a:r>
        </a:p>
      </dsp:txBody>
      <dsp:txXfrm>
        <a:off x="0" y="216024"/>
        <a:ext cx="10441160" cy="1405101"/>
      </dsp:txXfrm>
    </dsp:sp>
    <dsp:sp modelId="{C75AAF1E-E69B-4686-9DCD-EFF0CB53D6F2}">
      <dsp:nvSpPr>
        <dsp:cNvPr id="0" name=""/>
        <dsp:cNvSpPr/>
      </dsp:nvSpPr>
      <dsp:spPr>
        <a:xfrm>
          <a:off x="522058" y="24809"/>
          <a:ext cx="8710569" cy="5603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增廣、補強性教學</a:t>
          </a:r>
        </a:p>
      </dsp:txBody>
      <dsp:txXfrm>
        <a:off x="549411" y="52162"/>
        <a:ext cx="8655863" cy="505626"/>
      </dsp:txXfrm>
    </dsp:sp>
    <dsp:sp modelId="{684334A0-410D-4F2A-9E61-15D49B5C085A}">
      <dsp:nvSpPr>
        <dsp:cNvPr id="0" name=""/>
        <dsp:cNvSpPr/>
      </dsp:nvSpPr>
      <dsp:spPr>
        <a:xfrm>
          <a:off x="0" y="1979815"/>
          <a:ext cx="10441160" cy="4783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95732" rIns="810350" bIns="35560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5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0" y="1979815"/>
        <a:ext cx="10441160" cy="478332"/>
      </dsp:txXfrm>
    </dsp:sp>
    <dsp:sp modelId="{18EA19C9-CF7A-4E2D-9EBE-0EC3098848CB}">
      <dsp:nvSpPr>
        <dsp:cNvPr id="0" name=""/>
        <dsp:cNvSpPr/>
      </dsp:nvSpPr>
      <dsp:spPr>
        <a:xfrm>
          <a:off x="504057" y="1737016"/>
          <a:ext cx="8821005" cy="5603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自主學習</a:t>
          </a: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依據相關規定，撰寫自主學習計畫審後實施</a:t>
          </a:r>
        </a:p>
      </dsp:txBody>
      <dsp:txXfrm>
        <a:off x="531410" y="1764369"/>
        <a:ext cx="8766299" cy="505626"/>
      </dsp:txXfrm>
    </dsp:sp>
    <dsp:sp modelId="{16AE6125-F99F-4F69-9ED9-4D35D55CAF16}">
      <dsp:nvSpPr>
        <dsp:cNvPr id="0" name=""/>
        <dsp:cNvSpPr/>
      </dsp:nvSpPr>
      <dsp:spPr>
        <a:xfrm>
          <a:off x="0" y="2618949"/>
          <a:ext cx="10441160" cy="4783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95428-5CB2-4277-9FB9-3A2E9502D036}">
      <dsp:nvSpPr>
        <dsp:cNvPr id="0" name=""/>
        <dsp:cNvSpPr/>
      </dsp:nvSpPr>
      <dsp:spPr>
        <a:xfrm>
          <a:off x="504057" y="2468280"/>
          <a:ext cx="8751279" cy="5603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選手培訓</a:t>
          </a: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由學校遴選對外參賽之學生，加以短期培訓</a:t>
          </a:r>
        </a:p>
      </dsp:txBody>
      <dsp:txXfrm>
        <a:off x="531410" y="2495633"/>
        <a:ext cx="8696573" cy="505626"/>
      </dsp:txXfrm>
    </dsp:sp>
    <dsp:sp modelId="{38D25FEA-5B87-447A-8FC2-6FCBA425FA8B}">
      <dsp:nvSpPr>
        <dsp:cNvPr id="0" name=""/>
        <dsp:cNvSpPr/>
      </dsp:nvSpPr>
      <dsp:spPr>
        <a:xfrm>
          <a:off x="0" y="3602275"/>
          <a:ext cx="10441160" cy="9129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95732" rIns="81035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祈福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點燈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音樂比賽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辭修拳競賽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白雞山健行與淨山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0" y="3602275"/>
        <a:ext cx="10441160" cy="912978"/>
      </dsp:txXfrm>
    </dsp:sp>
    <dsp:sp modelId="{A8AC2651-4D23-47B0-B610-A3AB486AF2B8}">
      <dsp:nvSpPr>
        <dsp:cNvPr id="0" name=""/>
        <dsp:cNvSpPr/>
      </dsp:nvSpPr>
      <dsp:spPr>
        <a:xfrm>
          <a:off x="504057" y="3184231"/>
          <a:ext cx="8749013" cy="56033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學校特色活動</a:t>
          </a:r>
        </a:p>
      </dsp:txBody>
      <dsp:txXfrm>
        <a:off x="531410" y="3211584"/>
        <a:ext cx="8694307" cy="505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C0BB5-D701-4190-8D73-B1A211E2DA53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DDF68-3775-462B-9208-41D144FBF24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955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11935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285772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530799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DEEF-5C58-44EC-A28C-5D63595E4AF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01951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214237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9904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283853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105767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576076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277129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24042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575128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129862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82560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35547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95973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35547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35547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35547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751238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0776876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12098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CxE\1S業務\CEG\CEG074 辭修高中\TSS-BRD-公版\TSS-BRD-PPT-I0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7925" cy="6858000"/>
          </a:xfrm>
          <a:prstGeom prst="rect">
            <a:avLst/>
          </a:prstGeom>
          <a:noFill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692696"/>
            <a:ext cx="10972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1424" y="1844825"/>
            <a:ext cx="10369152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C3EC4-3852-4406-AB09-69DBD28EED78}" type="datetimeFigureOut">
              <a:rPr lang="zh-TW" altLang="en-US" smtClean="0"/>
              <a:pPr/>
              <a:t>2022/8/16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12basic.edu.tw/edu-7.ph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08epo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youtu.be/XC_V5DkqnTI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ctv.ntut.edu.tw/caac/?academicYear=108" TargetMode="External"/><Relationship Id="rId13" Type="http://schemas.openxmlformats.org/officeDocument/2006/relationships/hyperlink" Target="https://www.gept.org.tw/" TargetMode="External"/><Relationship Id="rId3" Type="http://schemas.openxmlformats.org/officeDocument/2006/relationships/hyperlink" Target="http://nsdua.moe.edu.tw/" TargetMode="External"/><Relationship Id="rId7" Type="http://schemas.openxmlformats.org/officeDocument/2006/relationships/hyperlink" Target="http://www.cape.edu.tw/" TargetMode="External"/><Relationship Id="rId12" Type="http://schemas.openxmlformats.org/officeDocument/2006/relationships/hyperlink" Target="http://lokahsu.org.tw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eec.edu.tw/" TargetMode="External"/><Relationship Id="rId11" Type="http://schemas.openxmlformats.org/officeDocument/2006/relationships/hyperlink" Target="https://www.lttc.ntu.edu.tw/index.aspx" TargetMode="External"/><Relationship Id="rId5" Type="http://schemas.openxmlformats.org/officeDocument/2006/relationships/hyperlink" Target="https://techs.ceec.edu.tw/Login/Index" TargetMode="External"/><Relationship Id="rId10" Type="http://schemas.openxmlformats.org/officeDocument/2006/relationships/hyperlink" Target="https://apcs.csie.ntnu.edu.tw/" TargetMode="External"/><Relationship Id="rId4" Type="http://schemas.openxmlformats.org/officeDocument/2006/relationships/hyperlink" Target="http://career.cpshs.hcc.edu.tw/bin/home.php" TargetMode="External"/><Relationship Id="rId9" Type="http://schemas.openxmlformats.org/officeDocument/2006/relationships/hyperlink" Target="https://enable.ncu.edu.tw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pu.edu.tw/" TargetMode="External"/><Relationship Id="rId13" Type="http://schemas.openxmlformats.org/officeDocument/2006/relationships/hyperlink" Target="https://techexpo.moe.edu.tw/search/" TargetMode="External"/><Relationship Id="rId18" Type="http://schemas.openxmlformats.org/officeDocument/2006/relationships/hyperlink" Target="https://ioh.tw/" TargetMode="External"/><Relationship Id="rId3" Type="http://schemas.openxmlformats.org/officeDocument/2006/relationships/hyperlink" Target="http://www.jbcrc.edu.tw/" TargetMode="External"/><Relationship Id="rId21" Type="http://schemas.openxmlformats.org/officeDocument/2006/relationships/hyperlink" Target="http://career.cpshs.hcc.edu.tw/files/11-1001-497.php?Lang=zh-tw" TargetMode="External"/><Relationship Id="rId7" Type="http://schemas.openxmlformats.org/officeDocument/2006/relationships/hyperlink" Target="http://issport.camel.ntupes.edu.tw/" TargetMode="External"/><Relationship Id="rId12" Type="http://schemas.openxmlformats.org/officeDocument/2006/relationships/hyperlink" Target="https://udb.moe.edu.tw/" TargetMode="External"/><Relationship Id="rId17" Type="http://schemas.openxmlformats.org/officeDocument/2006/relationships/hyperlink" Target="https://university.1111.com.tw/univ_department.aspx" TargetMode="External"/><Relationship Id="rId2" Type="http://schemas.openxmlformats.org/officeDocument/2006/relationships/notesSlide" Target="../notesSlides/notesSlide30.xml"/><Relationship Id="rId16" Type="http://schemas.openxmlformats.org/officeDocument/2006/relationships/hyperlink" Target="https://www.unews.com.tw/" TargetMode="External"/><Relationship Id="rId20" Type="http://schemas.openxmlformats.org/officeDocument/2006/relationships/hyperlink" Target="https://rich.yda.gov.tw/rich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echadmi.edu.tw/page.php?pid=5" TargetMode="External"/><Relationship Id="rId11" Type="http://schemas.openxmlformats.org/officeDocument/2006/relationships/hyperlink" Target="https://www.edu.tw/1013/" TargetMode="External"/><Relationship Id="rId24" Type="http://schemas.openxmlformats.org/officeDocument/2006/relationships/hyperlink" Target="https://www.104.com.tw/jb/career/" TargetMode="External"/><Relationship Id="rId5" Type="http://schemas.openxmlformats.org/officeDocument/2006/relationships/hyperlink" Target="http://www.uac.edu.tw/" TargetMode="External"/><Relationship Id="rId15" Type="http://schemas.openxmlformats.org/officeDocument/2006/relationships/hyperlink" Target="http://major.ceec.edu.tw/search/ceec.htm" TargetMode="External"/><Relationship Id="rId23" Type="http://schemas.openxmlformats.org/officeDocument/2006/relationships/hyperlink" Target="https://event.1111.com.tw/careermaster/" TargetMode="External"/><Relationship Id="rId10" Type="http://schemas.openxmlformats.org/officeDocument/2006/relationships/hyperlink" Target="https://rdrc.mnd.gov.tw/" TargetMode="External"/><Relationship Id="rId19" Type="http://schemas.openxmlformats.org/officeDocument/2006/relationships/hyperlink" Target="https://urschool.org/" TargetMode="External"/><Relationship Id="rId4" Type="http://schemas.openxmlformats.org/officeDocument/2006/relationships/hyperlink" Target="https://www.caac.ccu.edu.tw/" TargetMode="External"/><Relationship Id="rId9" Type="http://schemas.openxmlformats.org/officeDocument/2006/relationships/hyperlink" Target="https://exam.tpa.edu.tw/" TargetMode="External"/><Relationship Id="rId14" Type="http://schemas.openxmlformats.org/officeDocument/2006/relationships/hyperlink" Target="http://univ.edu.tw/" TargetMode="External"/><Relationship Id="rId22" Type="http://schemas.openxmlformats.org/officeDocument/2006/relationships/hyperlink" Target="https://ucan.moe.edu.tw/Account/Login.aspx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CxE\1S業務\CEG\CEG074 辭修高中\TSS-BRD-公版\TSS-BRD-PPT-C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10128448" y="5013176"/>
            <a:ext cx="2063552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2022/07/25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CC5FA4CF-8441-4686-AF39-5FA32AB4F4CB}"/>
              </a:ext>
            </a:extLst>
          </p:cNvPr>
          <p:cNvSpPr txBox="1"/>
          <p:nvPr/>
        </p:nvSpPr>
        <p:spPr>
          <a:xfrm>
            <a:off x="5375920" y="1412776"/>
            <a:ext cx="4416594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高一</a:t>
            </a:r>
            <a:r>
              <a:rPr lang="zh-TW" altLang="en-US" sz="5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新生 </a:t>
            </a:r>
            <a:endParaRPr lang="en-US" altLang="zh-TW" sz="5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6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課程說明會</a:t>
            </a:r>
            <a:endParaRPr lang="en-US" altLang="zh-TW" sz="6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CC5FA4CF-8441-4686-AF39-5FA32AB4F4CB}"/>
              </a:ext>
            </a:extLst>
          </p:cNvPr>
          <p:cNvSpPr txBox="1"/>
          <p:nvPr/>
        </p:nvSpPr>
        <p:spPr>
          <a:xfrm>
            <a:off x="5352380" y="4365104"/>
            <a:ext cx="4511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課諮師</a:t>
            </a:r>
            <a:r>
              <a:rPr lang="en-US" altLang="zh-TW" sz="40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姜怡如老師</a:t>
            </a:r>
            <a:endParaRPr lang="zh-TW" altLang="en-US" sz="4000" b="1" dirty="0">
              <a:solidFill>
                <a:schemeClr val="accent4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7789"/>
    </mc:Choice>
    <mc:Fallback>
      <p:transition spd="slow" advTm="3778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52458132-5092-47DF-85EE-24C49D0BB582}"/>
              </a:ext>
            </a:extLst>
          </p:cNvPr>
          <p:cNvSpPr txBox="1"/>
          <p:nvPr/>
        </p:nvSpPr>
        <p:spPr>
          <a:xfrm>
            <a:off x="2063551" y="1774681"/>
            <a:ext cx="90359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課綱課程架構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二、課程輔導諮詢說明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三、課程安排及介紹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四、學群課程簡介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五、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高一彈性學習課程規劃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含自主學習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六、學習歷程檔案說明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七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、畢業條件與修課學分檢核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、各項資源、升學網站分享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981C8CBD-F2B1-4EA9-A434-BD846FBE045D}"/>
              </a:ext>
            </a:extLst>
          </p:cNvPr>
          <p:cNvSpPr txBox="1"/>
          <p:nvPr/>
        </p:nvSpPr>
        <p:spPr>
          <a:xfrm>
            <a:off x="4727848" y="692696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    容</a:t>
            </a:r>
          </a:p>
        </p:txBody>
      </p:sp>
    </p:spTree>
    <p:extLst>
      <p:ext uri="{BB962C8B-B14F-4D97-AF65-F5344CB8AC3E}">
        <p14:creationId xmlns="" xmlns:p14="http://schemas.microsoft.com/office/powerpoint/2010/main" val="2233387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447"/>
    </mc:Choice>
    <mc:Fallback>
      <p:transition spd="slow" advTm="944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700808"/>
            <a:ext cx="6768752" cy="4252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課綱課程架構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11424" y="1844825"/>
            <a:ext cx="10369152" cy="4464495"/>
          </a:xfrm>
        </p:spPr>
        <p:txBody>
          <a:bodyPr>
            <a:normAutofit fontScale="85000" lnSpcReduction="10000"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sz="2000" dirty="0" smtClean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3"/>
            </a:endParaRPr>
          </a:p>
          <a:p>
            <a:pPr marL="0" indent="0">
              <a:buNone/>
            </a:pPr>
            <a:endParaRPr lang="en-US" altLang="zh-TW" sz="2000" dirty="0" smtClean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3"/>
            </a:endParaRPr>
          </a:p>
          <a:p>
            <a:pPr marL="0" indent="0">
              <a:buNone/>
            </a:pPr>
            <a:endParaRPr lang="en-US" altLang="zh-TW" sz="2000" dirty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3"/>
            </a:endParaRPr>
          </a:p>
          <a:p>
            <a:pPr marL="0" indent="0">
              <a:buNone/>
            </a:pPr>
            <a:endParaRPr lang="en-US" altLang="zh-TW" sz="2000" dirty="0" smtClean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3"/>
            </a:endParaRPr>
          </a:p>
          <a:p>
            <a:pPr marL="0" indent="0">
              <a:buNone/>
            </a:pPr>
            <a:endParaRPr lang="en-US" altLang="zh-TW" sz="2000" dirty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3"/>
            </a:endParaRPr>
          </a:p>
          <a:p>
            <a:pPr marL="0" indent="0">
              <a:buNone/>
            </a:pPr>
            <a:r>
              <a:rPr lang="en-US" altLang="zh-TW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微軟正黑體" panose="020B0604030504040204" pitchFamily="34" charset="-120"/>
                <a:hlinkClick r:id="rId3"/>
              </a:rPr>
              <a:t>https</a:t>
            </a:r>
            <a:r>
              <a:rPr lang="en-US" altLang="zh-TW" sz="2000" dirty="0">
                <a:solidFill>
                  <a:schemeClr val="tx2">
                    <a:lumMod val="60000"/>
                    <a:lumOff val="40000"/>
                  </a:schemeClr>
                </a:solidFill>
                <a:ea typeface="微軟正黑體" panose="020B0604030504040204" pitchFamily="34" charset="-120"/>
                <a:hlinkClick r:id="rId3"/>
              </a:rPr>
              <a:t>://12basic.edu.tw/edu-7.php</a:t>
            </a:r>
            <a:r>
              <a:rPr lang="zh-TW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solidFill>
                  <a:srgbClr val="002060"/>
                </a:solidFill>
                <a:ea typeface="微軟正黑體" panose="020B0604030504040204" pitchFamily="34" charset="-120"/>
              </a:rPr>
              <a:t>108</a:t>
            </a:r>
            <a:r>
              <a:rPr lang="zh-TW" altLang="en-US" sz="2000" b="1" dirty="0">
                <a:solidFill>
                  <a:srgbClr val="002060"/>
                </a:solidFill>
                <a:ea typeface="微軟正黑體" panose="020B0604030504040204" pitchFamily="34" charset="-120"/>
              </a:rPr>
              <a:t>課綱資訊網</a:t>
            </a:r>
            <a:endParaRPr lang="en-US" altLang="zh-TW" sz="2000" b="1" dirty="0">
              <a:solidFill>
                <a:srgbClr val="002060"/>
              </a:solidFill>
              <a:ea typeface="微軟正黑體" panose="020B0604030504040204" pitchFamily="34" charset="-120"/>
            </a:endParaRPr>
          </a:p>
          <a:p>
            <a:endParaRPr lang="en-US" altLang="zh-TW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12443815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2926"/>
    </mc:Choice>
    <mc:Fallback>
      <p:transition spd="slow" advTm="8292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B8B7C64-6995-48FE-A07A-24C48D017F0E}"/>
              </a:ext>
            </a:extLst>
          </p:cNvPr>
          <p:cNvSpPr txBox="1"/>
          <p:nvPr/>
        </p:nvSpPr>
        <p:spPr>
          <a:xfrm>
            <a:off x="2669320" y="742470"/>
            <a:ext cx="75200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二、課程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輔導諮詢實施與流程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="" xmlns:a16="http://schemas.microsoft.com/office/drawing/2014/main" id="{8B3A5870-CD39-418F-8B84-B2B8BDE4CC19}"/>
              </a:ext>
            </a:extLst>
          </p:cNvPr>
          <p:cNvGrpSpPr/>
          <p:nvPr/>
        </p:nvGrpSpPr>
        <p:grpSpPr>
          <a:xfrm>
            <a:off x="839416" y="1556792"/>
            <a:ext cx="10369152" cy="4556795"/>
            <a:chOff x="851965" y="1845794"/>
            <a:chExt cx="10369152" cy="4556795"/>
          </a:xfrm>
        </p:grpSpPr>
        <p:pic>
          <p:nvPicPr>
            <p:cNvPr id="3" name="圖片 2">
              <a:extLst>
                <a:ext uri="{FF2B5EF4-FFF2-40B4-BE49-F238E27FC236}">
                  <a16:creationId xmlns="" xmlns:a16="http://schemas.microsoft.com/office/drawing/2014/main" id="{C445B464-EDBF-44B3-9D49-EF76C064D8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l="4255" t="2128" r="8262"/>
            <a:stretch/>
          </p:blipFill>
          <p:spPr>
            <a:xfrm>
              <a:off x="923974" y="4727433"/>
              <a:ext cx="2468532" cy="1675156"/>
            </a:xfrm>
            <a:prstGeom prst="rect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D8A6C9F5-9E99-4DDC-9EBE-A3AB25F9FCFF}"/>
                </a:ext>
              </a:extLst>
            </p:cNvPr>
            <p:cNvSpPr/>
            <p:nvPr/>
          </p:nvSpPr>
          <p:spPr>
            <a:xfrm>
              <a:off x="851965" y="2132856"/>
              <a:ext cx="2579739" cy="216024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導師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班級學生整體狀況的掌握</a:t>
              </a:r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因應學生個別需求提供資源</a:t>
              </a:r>
            </a:p>
          </p:txBody>
        </p:sp>
        <p:sp>
          <p:nvSpPr>
            <p:cNvPr id="9" name="箭號: 向右 8">
              <a:extLst>
                <a:ext uri="{FF2B5EF4-FFF2-40B4-BE49-F238E27FC236}">
                  <a16:creationId xmlns="" xmlns:a16="http://schemas.microsoft.com/office/drawing/2014/main" id="{E8B2507F-F145-42DD-A690-6D1B592CBDD8}"/>
                </a:ext>
              </a:extLst>
            </p:cNvPr>
            <p:cNvSpPr/>
            <p:nvPr/>
          </p:nvSpPr>
          <p:spPr>
            <a:xfrm>
              <a:off x="3575720" y="1845794"/>
              <a:ext cx="2304256" cy="1245981"/>
            </a:xfrm>
            <a:prstGeom prst="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清楚知道學習方向與課程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1C391717-4066-4F2C-AF2E-160C850CF0CB}"/>
                </a:ext>
              </a:extLst>
            </p:cNvPr>
            <p:cNvSpPr/>
            <p:nvPr/>
          </p:nvSpPr>
          <p:spPr>
            <a:xfrm>
              <a:off x="5996270" y="2096366"/>
              <a:ext cx="5224847" cy="769441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="" xmlns:a16="http://schemas.microsoft.com/office/drawing/2014/main" id="{E5891665-69DE-4D0E-ABD8-61DE0ACDE2F9}"/>
                </a:ext>
              </a:extLst>
            </p:cNvPr>
            <p:cNvSpPr txBox="1"/>
            <p:nvPr/>
          </p:nvSpPr>
          <p:spPr>
            <a:xfrm>
              <a:off x="7900807" y="225025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完成選課</a:t>
              </a:r>
            </a:p>
          </p:txBody>
        </p:sp>
        <p:sp>
          <p:nvSpPr>
            <p:cNvPr id="12" name="箭號: 向右 11">
              <a:extLst>
                <a:ext uri="{FF2B5EF4-FFF2-40B4-BE49-F238E27FC236}">
                  <a16:creationId xmlns="" xmlns:a16="http://schemas.microsoft.com/office/drawing/2014/main" id="{1F5613EF-6125-4C71-9E6E-2BCB117E5B5E}"/>
                </a:ext>
              </a:extLst>
            </p:cNvPr>
            <p:cNvSpPr/>
            <p:nvPr/>
          </p:nvSpPr>
          <p:spPr>
            <a:xfrm>
              <a:off x="3575720" y="3000311"/>
              <a:ext cx="1754944" cy="1424858"/>
            </a:xfrm>
            <a:prstGeom prst="rightArrow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對課程部分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不了解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C1E6F00-396E-4D56-BA91-D4DD57EE2666}"/>
                </a:ext>
              </a:extLst>
            </p:cNvPr>
            <p:cNvSpPr/>
            <p:nvPr/>
          </p:nvSpPr>
          <p:spPr>
            <a:xfrm>
              <a:off x="5388734" y="3140967"/>
              <a:ext cx="1633376" cy="1630027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</a:t>
              </a:r>
              <a:r>
                <a:rPr lang="zh-TW" altLang="en-US" sz="32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諮</a:t>
              </a:r>
              <a:endPara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教師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進行課程諮詢</a:t>
              </a:r>
            </a:p>
          </p:txBody>
        </p:sp>
        <p:sp>
          <p:nvSpPr>
            <p:cNvPr id="14" name="箭號: 向右 13">
              <a:extLst>
                <a:ext uri="{FF2B5EF4-FFF2-40B4-BE49-F238E27FC236}">
                  <a16:creationId xmlns="" xmlns:a16="http://schemas.microsoft.com/office/drawing/2014/main" id="{F03EB359-9F2D-4F2F-8B5C-E2963CAD692F}"/>
                </a:ext>
              </a:extLst>
            </p:cNvPr>
            <p:cNvSpPr/>
            <p:nvPr/>
          </p:nvSpPr>
          <p:spPr>
            <a:xfrm>
              <a:off x="7127112" y="2985745"/>
              <a:ext cx="2572732" cy="1333394"/>
            </a:xfrm>
            <a:prstGeom prst="rightArrow">
              <a:avLst>
                <a:gd name="adj1" fmla="val 50000"/>
                <a:gd name="adj2" fmla="val 51443"/>
              </a:avLst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小團體輔導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個別諮詢</a:t>
              </a:r>
            </a:p>
          </p:txBody>
        </p:sp>
        <p:sp>
          <p:nvSpPr>
            <p:cNvPr id="15" name="箭號: 向右 14">
              <a:extLst>
                <a:ext uri="{FF2B5EF4-FFF2-40B4-BE49-F238E27FC236}">
                  <a16:creationId xmlns="" xmlns:a16="http://schemas.microsoft.com/office/drawing/2014/main" id="{450FD67D-2382-481F-B4E4-8468696403AA}"/>
                </a:ext>
              </a:extLst>
            </p:cNvPr>
            <p:cNvSpPr/>
            <p:nvPr/>
          </p:nvSpPr>
          <p:spPr>
            <a:xfrm>
              <a:off x="3575720" y="4672089"/>
              <a:ext cx="1728192" cy="1424858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興趣、性向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進路有疑問</a:t>
              </a:r>
            </a:p>
          </p:txBody>
        </p:sp>
        <p:sp>
          <p:nvSpPr>
            <p:cNvPr id="16" name="箭號: 向右 15">
              <a:extLst>
                <a:ext uri="{FF2B5EF4-FFF2-40B4-BE49-F238E27FC236}">
                  <a16:creationId xmlns="" xmlns:a16="http://schemas.microsoft.com/office/drawing/2014/main" id="{0BD0C401-F58C-4754-ABEE-4C0A96632C8B}"/>
                </a:ext>
              </a:extLst>
            </p:cNvPr>
            <p:cNvSpPr/>
            <p:nvPr/>
          </p:nvSpPr>
          <p:spPr>
            <a:xfrm rot="16200000">
              <a:off x="1952537" y="4257047"/>
              <a:ext cx="411406" cy="411406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1A6F513C-9889-4725-89AC-D62F66656E1F}"/>
                </a:ext>
              </a:extLst>
            </p:cNvPr>
            <p:cNvSpPr/>
            <p:nvPr/>
          </p:nvSpPr>
          <p:spPr>
            <a:xfrm>
              <a:off x="5408419" y="4871341"/>
              <a:ext cx="1633376" cy="148383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輔導</a:t>
              </a:r>
              <a:endPara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進行專業輔導</a:t>
              </a:r>
            </a:p>
          </p:txBody>
        </p:sp>
        <p:sp>
          <p:nvSpPr>
            <p:cNvPr id="18" name="箭號: 向右 17">
              <a:extLst>
                <a:ext uri="{FF2B5EF4-FFF2-40B4-BE49-F238E27FC236}">
                  <a16:creationId xmlns="" xmlns:a16="http://schemas.microsoft.com/office/drawing/2014/main" id="{05468080-3D7C-4709-B63B-0F8D5BA484BB}"/>
                </a:ext>
              </a:extLst>
            </p:cNvPr>
            <p:cNvSpPr/>
            <p:nvPr/>
          </p:nvSpPr>
          <p:spPr>
            <a:xfrm>
              <a:off x="7150832" y="4425169"/>
              <a:ext cx="2770809" cy="1914722"/>
            </a:xfrm>
            <a:prstGeom prst="rightArrow">
              <a:avLst>
                <a:gd name="adj1" fmla="val 50000"/>
                <a:gd name="adj2" fmla="val 4748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興趣與學習表現落差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興趣與家長期望落差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E2115194-79C4-422D-8E91-4A03D29046D6}"/>
                </a:ext>
              </a:extLst>
            </p:cNvPr>
            <p:cNvSpPr/>
            <p:nvPr/>
          </p:nvSpPr>
          <p:spPr>
            <a:xfrm>
              <a:off x="9947157" y="3407103"/>
              <a:ext cx="1224136" cy="2830807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="" xmlns:a16="http://schemas.microsoft.com/office/drawing/2014/main" id="{0311D9B3-5CF5-460E-B8A8-46A1DBA9A830}"/>
                </a:ext>
              </a:extLst>
            </p:cNvPr>
            <p:cNvSpPr txBox="1"/>
            <p:nvPr/>
          </p:nvSpPr>
          <p:spPr>
            <a:xfrm>
              <a:off x="9959340" y="3679069"/>
              <a:ext cx="119977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學生填寫</a:t>
              </a:r>
              <a:r>
                <a:rPr lang="zh-TW" altLang="en-US" sz="20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課程輔導諮詢紀錄表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，再供課程諮詢教師</a:t>
              </a:r>
              <a:r>
                <a:rPr lang="zh-TW" altLang="en-US" sz="20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檢核、登錄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sp>
        <p:nvSpPr>
          <p:cNvPr id="4" name="箭號: 向右 3">
            <a:extLst>
              <a:ext uri="{FF2B5EF4-FFF2-40B4-BE49-F238E27FC236}">
                <a16:creationId xmlns="" xmlns:a16="http://schemas.microsoft.com/office/drawing/2014/main" id="{22BABA8E-A8DA-486D-AB3C-7DE407D001E8}"/>
              </a:ext>
            </a:extLst>
          </p:cNvPr>
          <p:cNvSpPr/>
          <p:nvPr/>
        </p:nvSpPr>
        <p:spPr>
          <a:xfrm rot="16200000">
            <a:off x="10212722" y="2607796"/>
            <a:ext cx="523892" cy="409592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83254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9742"/>
    </mc:Choice>
    <mc:Fallback>
      <p:transition spd="slow" advTm="8974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C00E9FCF-7E13-41EE-876E-E72ACD510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4581190"/>
              </p:ext>
            </p:extLst>
          </p:nvPr>
        </p:nvGraphicFramePr>
        <p:xfrm>
          <a:off x="1631504" y="137941"/>
          <a:ext cx="10369151" cy="6716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="" xmlns:a16="http://schemas.microsoft.com/office/drawing/2014/main" val="429839308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1392146685"/>
                    </a:ext>
                  </a:extLst>
                </a:gridCol>
                <a:gridCol w="1807281">
                  <a:extLst>
                    <a:ext uri="{9D8B030D-6E8A-4147-A177-3AD203B41FA5}">
                      <a16:colId xmlns="" xmlns:a16="http://schemas.microsoft.com/office/drawing/2014/main" val="4261789652"/>
                    </a:ext>
                  </a:extLst>
                </a:gridCol>
                <a:gridCol w="1474889">
                  <a:extLst>
                    <a:ext uri="{9D8B030D-6E8A-4147-A177-3AD203B41FA5}">
                      <a16:colId xmlns="" xmlns:a16="http://schemas.microsoft.com/office/drawing/2014/main" val="357745798"/>
                    </a:ext>
                  </a:extLst>
                </a:gridCol>
                <a:gridCol w="1473898">
                  <a:extLst>
                    <a:ext uri="{9D8B030D-6E8A-4147-A177-3AD203B41FA5}">
                      <a16:colId xmlns="" xmlns:a16="http://schemas.microsoft.com/office/drawing/2014/main" val="3844387085"/>
                    </a:ext>
                  </a:extLst>
                </a:gridCol>
                <a:gridCol w="1473898">
                  <a:extLst>
                    <a:ext uri="{9D8B030D-6E8A-4147-A177-3AD203B41FA5}">
                      <a16:colId xmlns="" xmlns:a16="http://schemas.microsoft.com/office/drawing/2014/main" val="2844954770"/>
                    </a:ext>
                  </a:extLst>
                </a:gridCol>
                <a:gridCol w="1474889">
                  <a:extLst>
                    <a:ext uri="{9D8B030D-6E8A-4147-A177-3AD203B41FA5}">
                      <a16:colId xmlns="" xmlns:a16="http://schemas.microsoft.com/office/drawing/2014/main" val="1325267085"/>
                    </a:ext>
                  </a:extLst>
                </a:gridCol>
              </a:tblGrid>
              <a:tr h="60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年段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高三上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extLst>
                  <a:ext uri="{0D108BD9-81ED-4DB2-BD59-A6C34878D82A}">
                    <a16:rowId xmlns="" xmlns:a16="http://schemas.microsoft.com/office/drawing/2014/main" val="3684615714"/>
                  </a:ext>
                </a:extLst>
              </a:tr>
              <a:tr h="265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定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修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</a:t>
                      </a: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自然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生命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zh-TW" altLang="en-US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本土語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r>
                        <a:rPr lang="zh-TW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自然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生命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endParaRPr lang="en-US" sz="2000" b="1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A / B 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自然探究與實作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A 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科技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22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A / B 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自然探究與實作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B 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科技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24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家政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藝術生活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健護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</a:p>
                    <a:p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 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家政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藝術生活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健護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="" xmlns:a16="http://schemas.microsoft.com/office/drawing/2014/main" val="3012384238"/>
                  </a:ext>
                </a:extLst>
              </a:tr>
              <a:tr h="707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</a:t>
                      </a:r>
                      <a:r>
                        <a:rPr lang="zh-TW" altLang="en-US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訂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有品辭修</a:t>
                      </a: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研究方法</a:t>
                      </a: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專題研究</a:t>
                      </a:r>
                      <a:r>
                        <a:rPr lang="en-US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和世界做朋友</a:t>
                      </a:r>
                      <a:r>
                        <a:rPr lang="en-US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="" xmlns:a16="http://schemas.microsoft.com/office/drawing/2014/main" val="2147184355"/>
                  </a:ext>
                </a:extLst>
              </a:tr>
              <a:tr h="263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深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7)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2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財管人文學群：</a:t>
                      </a: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族群、性別與國家的歷史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3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空間資訊科技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基本設計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1</a:t>
                      </a:r>
                    </a:p>
                    <a:p>
                      <a:endParaRPr lang="en-US" altLang="zh-TW" sz="1200" b="1" kern="1200" dirty="0" smtClean="0"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2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生醫工程學群：</a:t>
                      </a: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選修物理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3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選修化學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選修生物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選修地科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10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endParaRPr lang="zh-TW" altLang="zh-TW" sz="90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5)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2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財管人文學群：</a:t>
                      </a: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探究與實作：歷史學探究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探究與實作：公共議題與社會探究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新媒體藝術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1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2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生醫工程學群：</a:t>
                      </a: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選修物理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1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選修化學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選修生物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選修地科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sz="1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選修</a:t>
                      </a:r>
                      <a:r>
                        <a:rPr lang="en-US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18)</a:t>
                      </a:r>
                      <a:endParaRPr lang="zh-TW" sz="7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sz="1000" b="1" kern="100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zh-TW" altLang="zh-TW" sz="10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財管人文學群：</a:t>
                      </a: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國學常識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英文閱讀與寫作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數學甲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乙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科技、環境與藝術的歷史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探究與實作：地理與人文社會科學研究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未來想像與生涯進路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思考：智慧的啟航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現代社會與經濟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0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生醫工程學群：</a:t>
                      </a: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國學常識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英文閱讀與寫作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數學甲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乙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選修物理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選修化學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選修生物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未來想像與生涯進路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思考：智慧的啟航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進階程式設計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70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選修</a:t>
                      </a:r>
                      <a:r>
                        <a:rPr lang="en-US" sz="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22)</a:t>
                      </a:r>
                      <a:endParaRPr lang="zh-TW" sz="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sz="1000" b="1" kern="100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zh-TW" altLang="zh-TW" sz="10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財管人文學群：</a:t>
                      </a: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語文表達與傳播應用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各類文學選讀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專題閱讀與研究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英語聽講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英文作文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數學甲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乙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社會環境議題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民主政治與法律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創新生活與家庭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運動與健康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健康與休閒生活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000" b="1" kern="12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生醫工程學群：</a:t>
                      </a: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語文表達與傳播應用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各類文學選讀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專題閱讀與研究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英語聽講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英文作文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數學甲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乙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選修物理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選修化學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選修生物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工程設計與專題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領域課程：機器人專題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創新生活與家庭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2</a:t>
                      </a:r>
                      <a:endParaRPr lang="zh-TW" altLang="zh-TW" sz="60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="" xmlns:a16="http://schemas.microsoft.com/office/drawing/2014/main" val="2282756077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66BD0583-2B12-4DE1-8429-70D637C48C52}"/>
              </a:ext>
            </a:extLst>
          </p:cNvPr>
          <p:cNvSpPr txBox="1"/>
          <p:nvPr/>
        </p:nvSpPr>
        <p:spPr>
          <a:xfrm>
            <a:off x="489249" y="151618"/>
            <a:ext cx="861774" cy="35654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三、課程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地圖  </a:t>
            </a:r>
            <a:endParaRPr lang="zh-TW" altLang="en-US" sz="4400" dirty="0">
              <a:solidFill>
                <a:schemeClr val="bg1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A648E43D-DDF4-4514-9872-1EC44011CA1D}"/>
              </a:ext>
            </a:extLst>
          </p:cNvPr>
          <p:cNvSpPr txBox="1"/>
          <p:nvPr/>
        </p:nvSpPr>
        <p:spPr>
          <a:xfrm>
            <a:off x="273805" y="4077072"/>
            <a:ext cx="1292662" cy="1440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加深加廣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校訂必修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部定必修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95600" y="692696"/>
            <a:ext cx="3600400" cy="345638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3158850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59008"/>
    </mc:Choice>
    <mc:Fallback>
      <p:transition spd="slow" advTm="59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C00E9FCF-7E13-41EE-876E-E72ACD510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46504326"/>
              </p:ext>
            </p:extLst>
          </p:nvPr>
        </p:nvGraphicFramePr>
        <p:xfrm>
          <a:off x="1631504" y="176370"/>
          <a:ext cx="10441161" cy="6531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0097">
                  <a:extLst>
                    <a:ext uri="{9D8B030D-6E8A-4147-A177-3AD203B41FA5}">
                      <a16:colId xmlns="" xmlns:a16="http://schemas.microsoft.com/office/drawing/2014/main" val="429839308"/>
                    </a:ext>
                  </a:extLst>
                </a:gridCol>
                <a:gridCol w="1812702">
                  <a:extLst>
                    <a:ext uri="{9D8B030D-6E8A-4147-A177-3AD203B41FA5}">
                      <a16:colId xmlns="" xmlns:a16="http://schemas.microsoft.com/office/drawing/2014/main" val="1392146685"/>
                    </a:ext>
                  </a:extLst>
                </a:gridCol>
                <a:gridCol w="1819832">
                  <a:extLst>
                    <a:ext uri="{9D8B030D-6E8A-4147-A177-3AD203B41FA5}">
                      <a16:colId xmlns="" xmlns:a16="http://schemas.microsoft.com/office/drawing/2014/main" val="4261789652"/>
                    </a:ext>
                  </a:extLst>
                </a:gridCol>
                <a:gridCol w="1485131">
                  <a:extLst>
                    <a:ext uri="{9D8B030D-6E8A-4147-A177-3AD203B41FA5}">
                      <a16:colId xmlns="" xmlns:a16="http://schemas.microsoft.com/office/drawing/2014/main" val="357745798"/>
                    </a:ext>
                  </a:extLst>
                </a:gridCol>
                <a:gridCol w="1484134">
                  <a:extLst>
                    <a:ext uri="{9D8B030D-6E8A-4147-A177-3AD203B41FA5}">
                      <a16:colId xmlns="" xmlns:a16="http://schemas.microsoft.com/office/drawing/2014/main" val="3844387085"/>
                    </a:ext>
                  </a:extLst>
                </a:gridCol>
                <a:gridCol w="1484134">
                  <a:extLst>
                    <a:ext uri="{9D8B030D-6E8A-4147-A177-3AD203B41FA5}">
                      <a16:colId xmlns="" xmlns:a16="http://schemas.microsoft.com/office/drawing/2014/main" val="2844954770"/>
                    </a:ext>
                  </a:extLst>
                </a:gridCol>
                <a:gridCol w="1485131">
                  <a:extLst>
                    <a:ext uri="{9D8B030D-6E8A-4147-A177-3AD203B41FA5}">
                      <a16:colId xmlns="" xmlns:a16="http://schemas.microsoft.com/office/drawing/2014/main" val="1325267085"/>
                    </a:ext>
                  </a:extLst>
                </a:gridCol>
              </a:tblGrid>
              <a:tr h="7098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年段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高三上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extLst>
                  <a:ext uri="{0D108BD9-81ED-4DB2-BD59-A6C34878D82A}">
                    <a16:rowId xmlns="" xmlns:a16="http://schemas.microsoft.com/office/drawing/2014/main" val="3684615714"/>
                  </a:ext>
                </a:extLst>
              </a:tr>
              <a:tr h="3881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修</a:t>
                      </a:r>
                      <a:endParaRPr lang="zh-TW" sz="2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生活數學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電影英文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走讀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三峽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西班牙藝術之旅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</a:t>
                      </a: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選一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生活數學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電影英文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導覽誠園、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走讀</a:t>
                      </a:r>
                      <a:r>
                        <a:rPr lang="zh-TW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三峽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西班牙藝術之旅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alt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生命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!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光與影的交會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面試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求人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數學無所不在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懂吃懂知甘味台灣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en-US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科學玩具學問大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en-US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健康生活一起來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="" xmlns:a16="http://schemas.microsoft.com/office/drawing/2014/main" val="3012384238"/>
                  </a:ext>
                </a:extLst>
              </a:tr>
              <a:tr h="1940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習</a:t>
                      </a:r>
                      <a:endParaRPr lang="zh-TW" sz="2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自主學習、選手培訓、增廣補強性教學、服務學習、學校特色活動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extLst>
                  <a:ext uri="{0D108BD9-81ED-4DB2-BD59-A6C34878D82A}">
                    <a16:rowId xmlns="" xmlns:a16="http://schemas.microsoft.com/office/drawing/2014/main" val="2147184355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66BD0583-2B12-4DE1-8429-70D637C48C52}"/>
              </a:ext>
            </a:extLst>
          </p:cNvPr>
          <p:cNvSpPr txBox="1"/>
          <p:nvPr/>
        </p:nvSpPr>
        <p:spPr>
          <a:xfrm>
            <a:off x="489249" y="151619"/>
            <a:ext cx="861774" cy="26314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地圖  </a:t>
            </a:r>
            <a:endParaRPr lang="zh-TW" altLang="en-US" sz="4400" dirty="0">
              <a:solidFill>
                <a:schemeClr val="bg1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063A1A4A-1E56-4CA8-B054-C1D10EADAE8F}"/>
              </a:ext>
            </a:extLst>
          </p:cNvPr>
          <p:cNvSpPr txBox="1"/>
          <p:nvPr/>
        </p:nvSpPr>
        <p:spPr>
          <a:xfrm>
            <a:off x="260158" y="4149080"/>
            <a:ext cx="1231106" cy="1440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彈性學習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95600" y="836712"/>
            <a:ext cx="3600400" cy="345638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902519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1645"/>
    </mc:Choice>
    <mc:Fallback>
      <p:transition spd="slow" advTm="31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165FD584-9FBE-4BEC-A724-540032220F34}"/>
              </a:ext>
            </a:extLst>
          </p:cNvPr>
          <p:cNvSpPr txBox="1"/>
          <p:nvPr/>
        </p:nvSpPr>
        <p:spPr>
          <a:xfrm>
            <a:off x="1703512" y="620688"/>
            <a:ext cx="79656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  <a:r>
              <a:rPr lang="zh-TW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高一課程安排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及介紹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A4769D9A-6FFE-4E50-8C8B-5570E3A2C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6604600"/>
              </p:ext>
            </p:extLst>
          </p:nvPr>
        </p:nvGraphicFramePr>
        <p:xfrm>
          <a:off x="839415" y="1465337"/>
          <a:ext cx="10513170" cy="5062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0110">
                  <a:extLst>
                    <a:ext uri="{9D8B030D-6E8A-4147-A177-3AD203B41FA5}">
                      <a16:colId xmlns="" xmlns:a16="http://schemas.microsoft.com/office/drawing/2014/main" val="1318767610"/>
                    </a:ext>
                  </a:extLst>
                </a:gridCol>
                <a:gridCol w="2432258">
                  <a:extLst>
                    <a:ext uri="{9D8B030D-6E8A-4147-A177-3AD203B41FA5}">
                      <a16:colId xmlns="" xmlns:a16="http://schemas.microsoft.com/office/drawing/2014/main" val="3014423628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802331971"/>
                    </a:ext>
                  </a:extLst>
                </a:gridCol>
                <a:gridCol w="2232249">
                  <a:extLst>
                    <a:ext uri="{9D8B030D-6E8A-4147-A177-3AD203B41FA5}">
                      <a16:colId xmlns="" xmlns:a16="http://schemas.microsoft.com/office/drawing/2014/main" val="892107449"/>
                    </a:ext>
                  </a:extLst>
                </a:gridCol>
                <a:gridCol w="1137418">
                  <a:extLst>
                    <a:ext uri="{9D8B030D-6E8A-4147-A177-3AD203B41FA5}">
                      <a16:colId xmlns="" xmlns:a16="http://schemas.microsoft.com/office/drawing/2014/main" val="524557318"/>
                    </a:ext>
                  </a:extLst>
                </a:gridCol>
                <a:gridCol w="1329123">
                  <a:extLst>
                    <a:ext uri="{9D8B030D-6E8A-4147-A177-3AD203B41FA5}">
                      <a16:colId xmlns="" xmlns:a16="http://schemas.microsoft.com/office/drawing/2014/main" val="1826538347"/>
                    </a:ext>
                  </a:extLst>
                </a:gridCol>
                <a:gridCol w="989844">
                  <a:extLst>
                    <a:ext uri="{9D8B030D-6E8A-4147-A177-3AD203B41FA5}">
                      <a16:colId xmlns="" xmlns:a16="http://schemas.microsoft.com/office/drawing/2014/main" val="1370349292"/>
                    </a:ext>
                  </a:extLst>
                </a:gridCol>
              </a:tblGrid>
              <a:tr h="70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年段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定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校訂必修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多元選修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加深加廣選修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團體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54697392"/>
                  </a:ext>
                </a:extLst>
              </a:tr>
              <a:tr h="20962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</a:t>
                      </a: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b="1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endParaRPr lang="zh-TW" altLang="zh-TW" sz="1800" b="1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自然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生命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b="1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  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zh-TW" altLang="en-US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本土語</a:t>
                      </a:r>
                      <a:endParaRPr lang="en-US" altLang="zh-TW" sz="1800" b="1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29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必修：</a:t>
                      </a:r>
                      <a:r>
                        <a:rPr lang="en-US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r>
                        <a:rPr lang="zh-TW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  <a:endParaRPr lang="zh-TW" sz="1800" b="1" kern="100" dirty="0"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有品辭修</a:t>
                      </a:r>
                      <a:r>
                        <a:rPr lang="en-US" sz="1600" b="1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生活數學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電影英文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導覽誠園、</a:t>
                      </a:r>
                      <a:r>
                        <a:rPr lang="zh-TW" alt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走讀</a:t>
                      </a: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三峽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西班牙藝術之旅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0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六選一</a:t>
                      </a:r>
                      <a:r>
                        <a:rPr lang="en-US" altLang="zh-TW" sz="20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zh-TW" sz="20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自主學習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增廣補強性教學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服務學習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學校特色活動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社團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(1)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72234790"/>
                  </a:ext>
                </a:extLst>
              </a:tr>
              <a:tr h="20962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altLang="zh-TW" sz="20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20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自然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生命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</a:p>
                    <a:p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1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必修：</a:t>
                      </a:r>
                      <a:r>
                        <a:rPr lang="en-US" altLang="zh-TW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altLang="zh-TW" sz="1800" b="1" kern="100" dirty="0" smtClean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研究方法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生活數學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電影英文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導覽誠園、</a:t>
                      </a:r>
                      <a:r>
                        <a:rPr lang="zh-TW" alt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走讀</a:t>
                      </a:r>
                      <a:r>
                        <a:rPr lang="zh-TW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三峽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zh-TW" sz="16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西班牙藝術之旅</a:t>
                      </a:r>
                      <a:r>
                        <a:rPr lang="en-US" altLang="zh-TW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0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六選一</a:t>
                      </a:r>
                      <a:r>
                        <a:rPr lang="en-US" altLang="zh-TW" sz="20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zh-TW" sz="20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增廣補強性教學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服務學習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學校特色活動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社團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(1)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9616363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9624392" y="3799710"/>
            <a:ext cx="1467068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不列入學分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064576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2913"/>
    </mc:Choice>
    <mc:Fallback>
      <p:transition spd="slow" advTm="62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784050"/>
            <a:ext cx="5828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校訂必修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CCBADEA9-BCA7-45CF-BF98-629C4856C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3767873"/>
              </p:ext>
            </p:extLst>
          </p:nvPr>
        </p:nvGraphicFramePr>
        <p:xfrm>
          <a:off x="803411" y="1605827"/>
          <a:ext cx="10585177" cy="4703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7838">
                  <a:extLst>
                    <a:ext uri="{9D8B030D-6E8A-4147-A177-3AD203B41FA5}">
                      <a16:colId xmlns="" xmlns:a16="http://schemas.microsoft.com/office/drawing/2014/main" val="1610986664"/>
                    </a:ext>
                  </a:extLst>
                </a:gridCol>
                <a:gridCol w="4195713">
                  <a:extLst>
                    <a:ext uri="{9D8B030D-6E8A-4147-A177-3AD203B41FA5}">
                      <a16:colId xmlns="" xmlns:a16="http://schemas.microsoft.com/office/drawing/2014/main" val="1719235803"/>
                    </a:ext>
                  </a:extLst>
                </a:gridCol>
                <a:gridCol w="4551626">
                  <a:extLst>
                    <a:ext uri="{9D8B030D-6E8A-4147-A177-3AD203B41FA5}">
                      <a16:colId xmlns="" xmlns:a16="http://schemas.microsoft.com/office/drawing/2014/main" val="1328248037"/>
                    </a:ext>
                  </a:extLst>
                </a:gridCol>
              </a:tblGrid>
              <a:tr h="8231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有品辭修 </a:t>
                      </a:r>
                      <a:endParaRPr lang="zh-TW" sz="2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7618273"/>
                  </a:ext>
                </a:extLst>
              </a:tr>
              <a:tr h="3800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 Better Man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10683246"/>
                  </a:ext>
                </a:extLst>
              </a:tr>
              <a:tr h="340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699385532"/>
                  </a:ext>
                </a:extLst>
              </a:tr>
              <a:tr h="340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跨領域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科目統整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474930"/>
                  </a:ext>
                </a:extLst>
              </a:tr>
              <a:tr h="4353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5596219"/>
                  </a:ext>
                </a:extLst>
              </a:tr>
              <a:tr h="6810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身心素質與自我精進、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系統思考與問題解決、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規劃執行與創新應變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4920838"/>
                  </a:ext>
                </a:extLst>
              </a:tr>
              <a:tr h="340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科技資訊與媒體素養、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藝術涵養與美感素養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7011833"/>
                  </a:ext>
                </a:extLst>
              </a:tr>
              <a:tr h="340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3642705"/>
                  </a:ext>
                </a:extLst>
              </a:tr>
              <a:tr h="340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品格力、創意力、關懷力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5475374"/>
                  </a:ext>
                </a:extLst>
              </a:tr>
              <a:tr h="6810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藉由影片欣賞、分組討論探討核心價值，並透過服務學習，培養學生良好品格的實踐。 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12729479"/>
                  </a:ext>
                </a:extLst>
              </a:tr>
            </a:tbl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745184B4-957E-41F5-8900-2198B939E4BB}"/>
              </a:ext>
            </a:extLst>
          </p:cNvPr>
          <p:cNvSpPr txBox="1"/>
          <p:nvPr/>
        </p:nvSpPr>
        <p:spPr>
          <a:xfrm>
            <a:off x="7320136" y="78171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高一上學期</a:t>
            </a:r>
          </a:p>
        </p:txBody>
      </p:sp>
    </p:spTree>
    <p:extLst>
      <p:ext uri="{BB962C8B-B14F-4D97-AF65-F5344CB8AC3E}">
        <p14:creationId xmlns="" xmlns:p14="http://schemas.microsoft.com/office/powerpoint/2010/main" val="39940392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4057"/>
    </mc:Choice>
    <mc:Fallback>
      <p:transition spd="slow" advTm="24057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5828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校訂必修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745184B4-957E-41F5-8900-2198B939E4BB}"/>
              </a:ext>
            </a:extLst>
          </p:cNvPr>
          <p:cNvSpPr txBox="1"/>
          <p:nvPr/>
        </p:nvSpPr>
        <p:spPr>
          <a:xfrm>
            <a:off x="7176120" y="71225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高一下學期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45B2A218-68FA-4BDB-9B84-D4CA089E4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85546786"/>
              </p:ext>
            </p:extLst>
          </p:nvPr>
        </p:nvGraphicFramePr>
        <p:xfrm>
          <a:off x="864321" y="1570148"/>
          <a:ext cx="10632279" cy="4739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1773">
                  <a:extLst>
                    <a:ext uri="{9D8B030D-6E8A-4147-A177-3AD203B41FA5}">
                      <a16:colId xmlns="" xmlns:a16="http://schemas.microsoft.com/office/drawing/2014/main" val="1539402543"/>
                    </a:ext>
                  </a:extLst>
                </a:gridCol>
                <a:gridCol w="4018626">
                  <a:extLst>
                    <a:ext uri="{9D8B030D-6E8A-4147-A177-3AD203B41FA5}">
                      <a16:colId xmlns="" xmlns:a16="http://schemas.microsoft.com/office/drawing/2014/main" val="1469102497"/>
                    </a:ext>
                  </a:extLst>
                </a:gridCol>
                <a:gridCol w="4571880">
                  <a:extLst>
                    <a:ext uri="{9D8B030D-6E8A-4147-A177-3AD203B41FA5}">
                      <a16:colId xmlns="" xmlns:a16="http://schemas.microsoft.com/office/drawing/2014/main" val="3240786071"/>
                    </a:ext>
                  </a:extLst>
                </a:gridCol>
              </a:tblGrid>
              <a:tr h="69272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研究方法</a:t>
                      </a:r>
                      <a:endParaRPr lang="zh-TW" sz="2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3682752"/>
                  </a:ext>
                </a:extLst>
              </a:tr>
              <a:tr h="44902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Method of Research </a:t>
                      </a:r>
                      <a:endParaRPr lang="zh-TW" sz="2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9505577"/>
                  </a:ext>
                </a:extLst>
              </a:tr>
              <a:tr h="320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一下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444382802"/>
                  </a:ext>
                </a:extLst>
              </a:tr>
              <a:tr h="38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跨領域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科目專題 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自然科學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社會科學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4961774"/>
                  </a:ext>
                </a:extLst>
              </a:tr>
              <a:tr h="38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1057274"/>
                  </a:ext>
                </a:extLst>
              </a:tr>
              <a:tr h="38574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7485000"/>
                  </a:ext>
                </a:extLst>
              </a:tr>
              <a:tr h="3857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742243"/>
                  </a:ext>
                </a:extLst>
              </a:tr>
              <a:tr h="3857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9590588"/>
                  </a:ext>
                </a:extLst>
              </a:tr>
              <a:tr h="38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競合力、創意力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7237552"/>
                  </a:ext>
                </a:extLst>
              </a:tr>
              <a:tr h="9621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學生學會基本實驗方法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b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學生能閱讀理解科學文章、並能夠題出問題，進行探究與實作實驗設計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b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學生會使用科學圖表呈現及分析的工具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6286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787192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1746"/>
    </mc:Choice>
    <mc:Fallback>
      <p:transition spd="slow" advTm="417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1094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多元選修（國文科）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91FF7C43-A2E2-431B-9C8F-E8BF1D418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14212985"/>
              </p:ext>
            </p:extLst>
          </p:nvPr>
        </p:nvGraphicFramePr>
        <p:xfrm>
          <a:off x="839315" y="1556792"/>
          <a:ext cx="10513369" cy="4745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333">
                  <a:extLst>
                    <a:ext uri="{9D8B030D-6E8A-4147-A177-3AD203B41FA5}">
                      <a16:colId xmlns="" xmlns:a16="http://schemas.microsoft.com/office/drawing/2014/main" val="2461069968"/>
                    </a:ext>
                  </a:extLst>
                </a:gridCol>
                <a:gridCol w="3904287">
                  <a:extLst>
                    <a:ext uri="{9D8B030D-6E8A-4147-A177-3AD203B41FA5}">
                      <a16:colId xmlns="" xmlns:a16="http://schemas.microsoft.com/office/drawing/2014/main" val="2036681898"/>
                    </a:ext>
                  </a:extLst>
                </a:gridCol>
                <a:gridCol w="4520749">
                  <a:extLst>
                    <a:ext uri="{9D8B030D-6E8A-4147-A177-3AD203B41FA5}">
                      <a16:colId xmlns="" xmlns:a16="http://schemas.microsoft.com/office/drawing/2014/main" val="3968424859"/>
                    </a:ext>
                  </a:extLst>
                </a:gridCol>
              </a:tblGrid>
              <a:tr h="48005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文學影音光廊 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444956"/>
                  </a:ext>
                </a:extLst>
              </a:tr>
              <a:tr h="3840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Literature and Films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228394"/>
                  </a:ext>
                </a:extLst>
              </a:tr>
              <a:tr h="384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、一下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51941869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專題探究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9942628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2776608"/>
                  </a:ext>
                </a:extLst>
              </a:tr>
              <a:tr h="4800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4521493"/>
                  </a:ext>
                </a:extLst>
              </a:tr>
              <a:tr h="4800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397391"/>
                  </a:ext>
                </a:extLst>
              </a:tr>
              <a:tr h="4800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6878605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9769986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深入瞭解文本、對於文本意義與藝術表現皆能有更深更廣的領受，以成為多元展能的未來公民。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21271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690682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6687"/>
    </mc:Choice>
    <mc:Fallback>
      <p:transition spd="slow" advTm="26687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31504" y="1124744"/>
            <a:ext cx="9950896" cy="360040"/>
          </a:xfrm>
        </p:spPr>
        <p:txBody>
          <a:bodyPr>
            <a:noAutofit/>
          </a:bodyPr>
          <a:lstStyle/>
          <a:p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5D377E16-AF2C-4701-9BDE-F18B68881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17" t="16016" r="52480" b="-3203"/>
          <a:stretch/>
        </p:blipFill>
        <p:spPr bwMode="auto">
          <a:xfrm rot="21200225">
            <a:off x="3301622" y="1563566"/>
            <a:ext cx="3528392" cy="308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B4D8DCB-CD04-493B-B399-D0F66AA73E6E}"/>
              </a:ext>
            </a:extLst>
          </p:cNvPr>
          <p:cNvSpPr/>
          <p:nvPr/>
        </p:nvSpPr>
        <p:spPr>
          <a:xfrm>
            <a:off x="3169077" y="72475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  <a:defRPr/>
            </a:pPr>
            <a:r>
              <a:rPr lang="zh-TW" altLang="en-US" sz="4000" b="1" kern="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課程內容介紹與學生回饋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FCF6A818-B5DC-4BFF-ACC5-3407CA20D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941" t="8508" r="54145"/>
          <a:stretch/>
        </p:blipFill>
        <p:spPr bwMode="auto">
          <a:xfrm>
            <a:off x="543827" y="1496010"/>
            <a:ext cx="2858440" cy="3343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pic>
      <p:pic>
        <p:nvPicPr>
          <p:cNvPr id="7" name="圖片 3">
            <a:extLst>
              <a:ext uri="{FF2B5EF4-FFF2-40B4-BE49-F238E27FC236}">
                <a16:creationId xmlns="" xmlns:a16="http://schemas.microsoft.com/office/drawing/2014/main" id="{B69D4450-AC52-4A1B-8879-2AB8FFA92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184" y="1593056"/>
            <a:ext cx="4256857" cy="244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3">
            <a:extLst>
              <a:ext uri="{FF2B5EF4-FFF2-40B4-BE49-F238E27FC236}">
                <a16:creationId xmlns="" xmlns:a16="http://schemas.microsoft.com/office/drawing/2014/main" id="{37DA3870-D8A7-4756-83E9-98909DE40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050"/>
          <a:stretch/>
        </p:blipFill>
        <p:spPr bwMode="auto">
          <a:xfrm>
            <a:off x="3669800" y="4266008"/>
            <a:ext cx="7013882" cy="216950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語音泡泡: 橢圓形 7">
            <a:extLst>
              <a:ext uri="{FF2B5EF4-FFF2-40B4-BE49-F238E27FC236}">
                <a16:creationId xmlns="" xmlns:a16="http://schemas.microsoft.com/office/drawing/2014/main" id="{CEAFD53B-1968-43C8-807B-5FCD4B4B6FE7}"/>
              </a:ext>
            </a:extLst>
          </p:cNvPr>
          <p:cNvSpPr/>
          <p:nvPr/>
        </p:nvSpPr>
        <p:spPr>
          <a:xfrm>
            <a:off x="623393" y="5157192"/>
            <a:ext cx="2762714" cy="1008112"/>
          </a:xfrm>
          <a:prstGeom prst="wedgeEllipseCallout">
            <a:avLst>
              <a:gd name="adj1" fmla="val 60197"/>
              <a:gd name="adj2" fmla="val -3609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學生熱情回饋</a:t>
            </a:r>
          </a:p>
        </p:txBody>
      </p:sp>
    </p:spTree>
    <p:extLst>
      <p:ext uri="{BB962C8B-B14F-4D97-AF65-F5344CB8AC3E}">
        <p14:creationId xmlns="" xmlns:p14="http://schemas.microsoft.com/office/powerpoint/2010/main" val="153797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618"/>
    </mc:Choice>
    <mc:Fallback>
      <p:transition spd="slow" advTm="961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8717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多元選修（英文科）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2DEE9394-4D60-40D3-A0CE-9EDF33B24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3410495"/>
              </p:ext>
            </p:extLst>
          </p:nvPr>
        </p:nvGraphicFramePr>
        <p:xfrm>
          <a:off x="839216" y="1484784"/>
          <a:ext cx="10585376" cy="5086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8030">
                  <a:extLst>
                    <a:ext uri="{9D8B030D-6E8A-4147-A177-3AD203B41FA5}">
                      <a16:colId xmlns="" xmlns:a16="http://schemas.microsoft.com/office/drawing/2014/main" val="1108964401"/>
                    </a:ext>
                  </a:extLst>
                </a:gridCol>
                <a:gridCol w="4135634">
                  <a:extLst>
                    <a:ext uri="{9D8B030D-6E8A-4147-A177-3AD203B41FA5}">
                      <a16:colId xmlns="" xmlns:a16="http://schemas.microsoft.com/office/drawing/2014/main" val="280340856"/>
                    </a:ext>
                  </a:extLst>
                </a:gridCol>
                <a:gridCol w="4551712">
                  <a:extLst>
                    <a:ext uri="{9D8B030D-6E8A-4147-A177-3AD203B41FA5}">
                      <a16:colId xmlns="" xmlns:a16="http://schemas.microsoft.com/office/drawing/2014/main" val="1594712215"/>
                    </a:ext>
                  </a:extLst>
                </a:gridCol>
              </a:tblGrid>
              <a:tr h="4659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電影英文 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3263480"/>
                  </a:ext>
                </a:extLst>
              </a:tr>
              <a:tr h="37274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English and Films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1792487"/>
                  </a:ext>
                </a:extLst>
              </a:tr>
              <a:tr h="3727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、一下</a:t>
                      </a:r>
                      <a:endParaRPr lang="zh-TW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30005385"/>
                  </a:ext>
                </a:extLst>
              </a:tr>
              <a:tr h="465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1306241"/>
                  </a:ext>
                </a:extLst>
              </a:tr>
              <a:tr h="465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9925657"/>
                  </a:ext>
                </a:extLst>
              </a:tr>
              <a:tr h="46593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103951"/>
                  </a:ext>
                </a:extLst>
              </a:tr>
              <a:tr h="4659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1189816"/>
                  </a:ext>
                </a:extLst>
              </a:tr>
              <a:tr h="4659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道德實踐與公民意識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多元文化與國際理解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7118468"/>
                  </a:ext>
                </a:extLst>
              </a:tr>
              <a:tr h="465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0305302"/>
                  </a:ext>
                </a:extLst>
              </a:tr>
              <a:tr h="745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透過英文發音的各類影片，如短片、廣告、記錄片以及電影，帶領學生學習影片對話中的情境英文用語，包含單字、片語、句型等。也讓學生透過期中和期末報告，學會用自己的觀點批判影片。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376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892210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6217"/>
    </mc:Choice>
    <mc:Fallback>
      <p:transition spd="slow" advTm="2621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692696"/>
            <a:ext cx="11525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多元選修（社會科）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6A41D7D4-6FFA-4011-9881-8B111D9CC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4042009"/>
              </p:ext>
            </p:extLst>
          </p:nvPr>
        </p:nvGraphicFramePr>
        <p:xfrm>
          <a:off x="839416" y="1412776"/>
          <a:ext cx="10873208" cy="5167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698">
                  <a:extLst>
                    <a:ext uri="{9D8B030D-6E8A-4147-A177-3AD203B41FA5}">
                      <a16:colId xmlns="" xmlns:a16="http://schemas.microsoft.com/office/drawing/2014/main" val="2175960426"/>
                    </a:ext>
                  </a:extLst>
                </a:gridCol>
                <a:gridCol w="4458030">
                  <a:extLst>
                    <a:ext uri="{9D8B030D-6E8A-4147-A177-3AD203B41FA5}">
                      <a16:colId xmlns="" xmlns:a16="http://schemas.microsoft.com/office/drawing/2014/main" val="2339549416"/>
                    </a:ext>
                  </a:extLst>
                </a:gridCol>
                <a:gridCol w="4675480">
                  <a:extLst>
                    <a:ext uri="{9D8B030D-6E8A-4147-A177-3AD203B41FA5}">
                      <a16:colId xmlns="" xmlns:a16="http://schemas.microsoft.com/office/drawing/2014/main" val="1359624595"/>
                    </a:ext>
                  </a:extLst>
                </a:gridCol>
              </a:tblGrid>
              <a:tr h="7200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導覽誠園</a:t>
                      </a:r>
                      <a:r>
                        <a:rPr lang="zh-TW" sz="32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</a:t>
                      </a:r>
                      <a:r>
                        <a:rPr lang="zh-TW" altLang="en-US" sz="32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走讀</a:t>
                      </a:r>
                      <a:r>
                        <a:rPr lang="zh-TW" sz="32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三峽 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399415"/>
                  </a:ext>
                </a:extLst>
              </a:tr>
              <a:tr h="367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Tsz-</a:t>
                      </a:r>
                      <a:r>
                        <a:rPr lang="en-US" sz="24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Shiou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and </a:t>
                      </a:r>
                      <a:r>
                        <a:rPr lang="en-US" sz="24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Sann-kak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í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ng Guide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9236373"/>
                  </a:ext>
                </a:extLst>
              </a:tr>
              <a:tr h="300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、一下</a:t>
                      </a:r>
                      <a:endParaRPr lang="zh-TW" altLang="zh-TW" sz="20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589886486"/>
                  </a:ext>
                </a:extLst>
              </a:tr>
              <a:tr h="458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4786486"/>
                  </a:ext>
                </a:extLst>
              </a:tr>
              <a:tr h="458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96256765"/>
                  </a:ext>
                </a:extLst>
              </a:tr>
              <a:tr h="38372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規劃執行與創新應變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219561"/>
                  </a:ext>
                </a:extLst>
              </a:tr>
              <a:tr h="4588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7767285"/>
                  </a:ext>
                </a:extLst>
              </a:tr>
              <a:tr h="4588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1118200"/>
                  </a:ext>
                </a:extLst>
              </a:tr>
              <a:tr h="458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8571028"/>
                  </a:ext>
                </a:extLst>
              </a:tr>
              <a:tr h="734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課程的目標是讓學生認識自身周遭的歷史文化，從辭修校園、陳誠紀念館到三峽。藉由地圖判讀、資料閱讀與蒐集、訓練校園導覽、製作校園資料簡介三折頁與製作三峽影片等課程安排。透過一連串的導覽與實作培養學生的語文運用、創作、操作等能力。並由自身環境出發，希望對自身所處環境有更強的連結。 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7834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577434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0407"/>
    </mc:Choice>
    <mc:Fallback>
      <p:transition spd="slow" advTm="4040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48C737D-698E-4079-AE61-F29209EBC001}"/>
              </a:ext>
            </a:extLst>
          </p:cNvPr>
          <p:cNvSpPr txBox="1">
            <a:spLocks/>
          </p:cNvSpPr>
          <p:nvPr/>
        </p:nvSpPr>
        <p:spPr>
          <a:xfrm>
            <a:off x="911424" y="691728"/>
            <a:ext cx="9356525" cy="8651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en-US" altLang="zh-TW" sz="4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『</a:t>
            </a:r>
            <a:r>
              <a:rPr lang="zh-TW" altLang="en-US" sz="4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導覽誠園、走讀三峽</a:t>
            </a:r>
            <a:r>
              <a:rPr lang="en-US" altLang="zh-TW" sz="4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』</a:t>
            </a:r>
            <a:r>
              <a:rPr lang="zh-TW" altLang="en-US" sz="4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課程</a:t>
            </a:r>
            <a:r>
              <a:rPr lang="zh-TW" altLang="en-US" sz="42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學習地圖</a:t>
            </a:r>
          </a:p>
        </p:txBody>
      </p:sp>
      <p:pic>
        <p:nvPicPr>
          <p:cNvPr id="3" name="圖片 3">
            <a:extLst>
              <a:ext uri="{FF2B5EF4-FFF2-40B4-BE49-F238E27FC236}">
                <a16:creationId xmlns="" xmlns:a16="http://schemas.microsoft.com/office/drawing/2014/main" id="{CDF78D9D-8B31-497D-A327-122860D60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772816"/>
            <a:ext cx="1058517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ADF8DD6-6F12-473C-AC19-65260E5867E2}"/>
              </a:ext>
            </a:extLst>
          </p:cNvPr>
          <p:cNvSpPr/>
          <p:nvPr/>
        </p:nvSpPr>
        <p:spPr>
          <a:xfrm>
            <a:off x="5633949" y="1772816"/>
            <a:ext cx="2205245" cy="122413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: 圓角化對角角落 4">
            <a:extLst>
              <a:ext uri="{FF2B5EF4-FFF2-40B4-BE49-F238E27FC236}">
                <a16:creationId xmlns="" xmlns:a16="http://schemas.microsoft.com/office/drawing/2014/main" id="{2FA38AF9-4054-4205-8AA7-F22D787C1EA6}"/>
              </a:ext>
            </a:extLst>
          </p:cNvPr>
          <p:cNvSpPr/>
          <p:nvPr/>
        </p:nvSpPr>
        <p:spPr>
          <a:xfrm>
            <a:off x="5122036" y="1844824"/>
            <a:ext cx="2782750" cy="108012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對應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學群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地球環境、大眾傳播、文史哲</a:t>
            </a:r>
          </a:p>
        </p:txBody>
      </p:sp>
    </p:spTree>
    <p:extLst>
      <p:ext uri="{BB962C8B-B14F-4D97-AF65-F5344CB8AC3E}">
        <p14:creationId xmlns="" xmlns:p14="http://schemas.microsoft.com/office/powerpoint/2010/main" val="2723652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814"/>
    </mc:Choice>
    <mc:Fallback>
      <p:transition spd="slow" advTm="981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9509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多元選修（自然科）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E51E8F24-E5F5-47AC-90DC-833D15276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2903559"/>
              </p:ext>
            </p:extLst>
          </p:nvPr>
        </p:nvGraphicFramePr>
        <p:xfrm>
          <a:off x="837084" y="1481695"/>
          <a:ext cx="10517832" cy="5047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="" xmlns:a16="http://schemas.microsoft.com/office/drawing/2014/main" val="592994699"/>
                    </a:ext>
                  </a:extLst>
                </a:gridCol>
                <a:gridCol w="3834924">
                  <a:extLst>
                    <a:ext uri="{9D8B030D-6E8A-4147-A177-3AD203B41FA5}">
                      <a16:colId xmlns="" xmlns:a16="http://schemas.microsoft.com/office/drawing/2014/main" val="3685903566"/>
                    </a:ext>
                  </a:extLst>
                </a:gridCol>
                <a:gridCol w="4522668">
                  <a:extLst>
                    <a:ext uri="{9D8B030D-6E8A-4147-A177-3AD203B41FA5}">
                      <a16:colId xmlns="" xmlns:a16="http://schemas.microsoft.com/office/drawing/2014/main" val="2757691596"/>
                    </a:ext>
                  </a:extLst>
                </a:gridCol>
              </a:tblGrid>
              <a:tr h="6320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生活夯科學 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8577016"/>
                  </a:ext>
                </a:extLst>
              </a:tr>
              <a:tr h="3900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Life science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1742881"/>
                  </a:ext>
                </a:extLst>
              </a:tr>
              <a:tr h="490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139611762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761349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108411"/>
                  </a:ext>
                </a:extLst>
              </a:tr>
              <a:tr h="48755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9083286"/>
                  </a:ext>
                </a:extLst>
              </a:tr>
              <a:tr h="4875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5855491"/>
                  </a:ext>
                </a:extLst>
              </a:tr>
              <a:tr h="4875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道德實踐與公民意識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1593108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1507703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以電影、新聞中的科學概念引起學生對科學的興趣，並期使學生以科學的角度思辨環境中的問題，建立關懷自然生態與永續發展的自我意識。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7608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445151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2039"/>
    </mc:Choice>
    <mc:Fallback>
      <p:transition spd="slow" advTm="3203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89984C31-34BE-4AB4-A7BA-B08C3B96A0CE}"/>
              </a:ext>
            </a:extLst>
          </p:cNvPr>
          <p:cNvSpPr txBox="1">
            <a:spLocks/>
          </p:cNvSpPr>
          <p:nvPr/>
        </p:nvSpPr>
        <p:spPr>
          <a:xfrm>
            <a:off x="1847528" y="692696"/>
            <a:ext cx="8229600" cy="8651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zh-TW" altLang="en-US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生活夯科學  精采</a:t>
            </a: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課程內容</a:t>
            </a:r>
          </a:p>
        </p:txBody>
      </p:sp>
      <p:sp>
        <p:nvSpPr>
          <p:cNvPr id="5" name="矩形: 圓角化對角角落 3">
            <a:extLst>
              <a:ext uri="{FF2B5EF4-FFF2-40B4-BE49-F238E27FC236}">
                <a16:creationId xmlns="" xmlns:a16="http://schemas.microsoft.com/office/drawing/2014/main" id="{5388D01F-2EA8-4173-89A0-56C38E1A8B21}"/>
              </a:ext>
            </a:extLst>
          </p:cNvPr>
          <p:cNvSpPr/>
          <p:nvPr/>
        </p:nvSpPr>
        <p:spPr>
          <a:xfrm>
            <a:off x="839416" y="1788808"/>
            <a:ext cx="4731722" cy="1476375"/>
          </a:xfrm>
          <a:prstGeom prst="round2Diag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海洋悲歌（地科）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（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1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）垃圾污染—太平洋垃圾帶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（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2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）油污染—海上除油大作戰</a:t>
            </a:r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: 圓角化對角角落 4">
            <a:extLst>
              <a:ext uri="{FF2B5EF4-FFF2-40B4-BE49-F238E27FC236}">
                <a16:creationId xmlns="" xmlns:a16="http://schemas.microsoft.com/office/drawing/2014/main" id="{6B6FB629-8A3E-4BB5-B5E4-22790ADA6FF6}"/>
              </a:ext>
            </a:extLst>
          </p:cNvPr>
          <p:cNvSpPr/>
          <p:nvPr/>
        </p:nvSpPr>
        <p:spPr>
          <a:xfrm>
            <a:off x="2720673" y="5547973"/>
            <a:ext cx="8568952" cy="734980"/>
          </a:xfrm>
          <a:prstGeom prst="round2Diag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飛向宇宙、浩瀚無垠（物理）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火箭科學、氫氧水火箭實作</a:t>
            </a:r>
          </a:p>
        </p:txBody>
      </p:sp>
      <p:sp>
        <p:nvSpPr>
          <p:cNvPr id="7" name="矩形: 圓角化對角角落 5">
            <a:extLst>
              <a:ext uri="{FF2B5EF4-FFF2-40B4-BE49-F238E27FC236}">
                <a16:creationId xmlns="" xmlns:a16="http://schemas.microsoft.com/office/drawing/2014/main" id="{678EECDA-773B-4B56-AB91-D46F29338EE1}"/>
              </a:ext>
            </a:extLst>
          </p:cNvPr>
          <p:cNvSpPr/>
          <p:nvPr/>
        </p:nvSpPr>
        <p:spPr>
          <a:xfrm>
            <a:off x="839416" y="3321501"/>
            <a:ext cx="4664075" cy="647700"/>
          </a:xfrm>
          <a:prstGeom prst="round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15000"/>
              </a:lnSpc>
              <a:spcBef>
                <a:spcPts val="200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冷暖誰知？（化學）天氣瓶</a:t>
            </a:r>
            <a:endParaRPr lang="zh-TW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charset="0"/>
              <a:sym typeface="PMingLiu" pitchFamily="18" charset="-120"/>
            </a:endParaRPr>
          </a:p>
        </p:txBody>
      </p:sp>
      <p:sp>
        <p:nvSpPr>
          <p:cNvPr id="8" name="矩形: 圓角化對角角落 6">
            <a:extLst>
              <a:ext uri="{FF2B5EF4-FFF2-40B4-BE49-F238E27FC236}">
                <a16:creationId xmlns="" xmlns:a16="http://schemas.microsoft.com/office/drawing/2014/main" id="{3385D432-897A-4874-81D6-A2E45F6441A3}"/>
              </a:ext>
            </a:extLst>
          </p:cNvPr>
          <p:cNvSpPr/>
          <p:nvPr/>
        </p:nvSpPr>
        <p:spPr>
          <a:xfrm>
            <a:off x="5962328" y="1809100"/>
            <a:ext cx="5301882" cy="547687"/>
          </a:xfrm>
          <a:prstGeom prst="round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飛行中的各種力學（物理）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棒球</a:t>
            </a:r>
          </a:p>
        </p:txBody>
      </p:sp>
      <p:sp>
        <p:nvSpPr>
          <p:cNvPr id="9" name="矩形: 圓角化對角角落 7">
            <a:extLst>
              <a:ext uri="{FF2B5EF4-FFF2-40B4-BE49-F238E27FC236}">
                <a16:creationId xmlns="" xmlns:a16="http://schemas.microsoft.com/office/drawing/2014/main" id="{C16BE6C4-D72A-417D-B303-6A70B1DA4500}"/>
              </a:ext>
            </a:extLst>
          </p:cNvPr>
          <p:cNvSpPr/>
          <p:nvPr/>
        </p:nvSpPr>
        <p:spPr>
          <a:xfrm>
            <a:off x="876840" y="4082945"/>
            <a:ext cx="2410847" cy="1434287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我是名偵探！（生物）化石、古生物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--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參訪博物館</a:t>
            </a:r>
          </a:p>
        </p:txBody>
      </p:sp>
      <p:sp>
        <p:nvSpPr>
          <p:cNvPr id="10" name="矩形: 圓角化對角角落 8">
            <a:extLst>
              <a:ext uri="{FF2B5EF4-FFF2-40B4-BE49-F238E27FC236}">
                <a16:creationId xmlns="" xmlns:a16="http://schemas.microsoft.com/office/drawing/2014/main" id="{4FF2FF17-7AB3-40DC-ABFA-205AF8BC6762}"/>
              </a:ext>
            </a:extLst>
          </p:cNvPr>
          <p:cNvSpPr/>
          <p:nvPr/>
        </p:nvSpPr>
        <p:spPr>
          <a:xfrm>
            <a:off x="8760296" y="2636912"/>
            <a:ext cx="2479792" cy="547687"/>
          </a:xfrm>
          <a:prstGeom prst="round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淨溪 體驗活動</a:t>
            </a:r>
          </a:p>
        </p:txBody>
      </p:sp>
      <p:sp>
        <p:nvSpPr>
          <p:cNvPr id="11" name="矩形: 圓角化對角角落 9">
            <a:extLst>
              <a:ext uri="{FF2B5EF4-FFF2-40B4-BE49-F238E27FC236}">
                <a16:creationId xmlns="" xmlns:a16="http://schemas.microsoft.com/office/drawing/2014/main" id="{B1E6940C-DDD4-433F-8DC3-71453C937AAD}"/>
              </a:ext>
            </a:extLst>
          </p:cNvPr>
          <p:cNvSpPr/>
          <p:nvPr/>
        </p:nvSpPr>
        <p:spPr>
          <a:xfrm>
            <a:off x="3388694" y="4067207"/>
            <a:ext cx="2114797" cy="1368720"/>
          </a:xfrm>
          <a:prstGeom prst="round2Diag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638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我是名偵探！（生物）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指紋偵探、鑑識科學</a:t>
            </a:r>
          </a:p>
        </p:txBody>
      </p:sp>
      <p:sp>
        <p:nvSpPr>
          <p:cNvPr id="12" name="矩形: 圓角化對角角落 10">
            <a:extLst>
              <a:ext uri="{FF2B5EF4-FFF2-40B4-BE49-F238E27FC236}">
                <a16:creationId xmlns="" xmlns:a16="http://schemas.microsoft.com/office/drawing/2014/main" id="{ED440359-5E33-430A-B59A-82D05C222815}"/>
              </a:ext>
            </a:extLst>
          </p:cNvPr>
          <p:cNvSpPr/>
          <p:nvPr/>
        </p:nvSpPr>
        <p:spPr>
          <a:xfrm>
            <a:off x="8837232" y="3996788"/>
            <a:ext cx="2426978" cy="1376428"/>
          </a:xfrm>
          <a:prstGeom prst="round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減塑我最行！（化學）海藻酸鈉球</a:t>
            </a:r>
          </a:p>
        </p:txBody>
      </p:sp>
      <p:sp>
        <p:nvSpPr>
          <p:cNvPr id="13" name="矩形: 圓角化對角角落 11">
            <a:extLst>
              <a:ext uri="{FF2B5EF4-FFF2-40B4-BE49-F238E27FC236}">
                <a16:creationId xmlns="" xmlns:a16="http://schemas.microsoft.com/office/drawing/2014/main" id="{7EA3BDCE-6C60-4B9D-90F6-1674AC15D70C}"/>
              </a:ext>
            </a:extLst>
          </p:cNvPr>
          <p:cNvSpPr/>
          <p:nvPr/>
        </p:nvSpPr>
        <p:spPr>
          <a:xfrm>
            <a:off x="8837232" y="3284984"/>
            <a:ext cx="2402856" cy="547688"/>
          </a:xfrm>
          <a:prstGeom prst="round2Diag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廢油變肥皂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64404288-A05B-4537-8A31-DD1E7FF2D3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83559" y="2564545"/>
            <a:ext cx="2708013" cy="27809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3884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3474"/>
    </mc:Choice>
    <mc:Fallback>
      <p:transition spd="slow" advTm="13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692696"/>
            <a:ext cx="914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</a:t>
            </a: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（數學科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581E9A5D-992E-42E9-BF4C-6ACDBA453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3594513"/>
              </p:ext>
            </p:extLst>
          </p:nvPr>
        </p:nvGraphicFramePr>
        <p:xfrm>
          <a:off x="839316" y="1556792"/>
          <a:ext cx="10513368" cy="4690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324">
                  <a:extLst>
                    <a:ext uri="{9D8B030D-6E8A-4147-A177-3AD203B41FA5}">
                      <a16:colId xmlns="" xmlns:a16="http://schemas.microsoft.com/office/drawing/2014/main" val="1605881374"/>
                    </a:ext>
                  </a:extLst>
                </a:gridCol>
                <a:gridCol w="3976296">
                  <a:extLst>
                    <a:ext uri="{9D8B030D-6E8A-4147-A177-3AD203B41FA5}">
                      <a16:colId xmlns="" xmlns:a16="http://schemas.microsoft.com/office/drawing/2014/main" val="3358254594"/>
                    </a:ext>
                  </a:extLst>
                </a:gridCol>
                <a:gridCol w="4520748">
                  <a:extLst>
                    <a:ext uri="{9D8B030D-6E8A-4147-A177-3AD203B41FA5}">
                      <a16:colId xmlns="" xmlns:a16="http://schemas.microsoft.com/office/drawing/2014/main" val="2086321979"/>
                    </a:ext>
                  </a:extLst>
                </a:gridCol>
              </a:tblGrid>
              <a:tr h="6480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3600" kern="1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</a:t>
                      </a:r>
                      <a:r>
                        <a:rPr lang="zh-TW" altLang="en-US" sz="3600" kern="1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生活數學</a:t>
                      </a:r>
                      <a:endParaRPr lang="zh-TW" sz="3600" kern="1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727104"/>
                  </a:ext>
                </a:extLst>
              </a:tr>
              <a:tr h="3501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Life  Mathematics</a:t>
                      </a:r>
                      <a:r>
                        <a:rPr 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9058867"/>
                  </a:ext>
                </a:extLst>
              </a:tr>
              <a:tr h="350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、一下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946045740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專題探索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2343335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5031731"/>
                  </a:ext>
                </a:extLst>
              </a:tr>
              <a:tr h="43769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0541274"/>
                  </a:ext>
                </a:extLst>
              </a:tr>
              <a:tr h="4376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2594245"/>
                  </a:ext>
                </a:extLst>
              </a:tr>
              <a:tr h="4376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C2.</a:t>
                      </a: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3540056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品格力，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0423580"/>
                  </a:ext>
                </a:extLst>
              </a:tr>
              <a:tr h="700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在面對日常生活的素材時，思考如何運用所認識的數學內容，進而加深所掌握的數學觀念，使數學知識得以注入生活的生命氣息。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3409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869563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0479"/>
    </mc:Choice>
    <mc:Fallback>
      <p:transition spd="slow" advTm="20479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692696"/>
            <a:ext cx="914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多元選修（藝能科）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581E9A5D-992E-42E9-BF4C-6ACDBA453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96397794"/>
              </p:ext>
            </p:extLst>
          </p:nvPr>
        </p:nvGraphicFramePr>
        <p:xfrm>
          <a:off x="839316" y="1556792"/>
          <a:ext cx="10513368" cy="5209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324">
                  <a:extLst>
                    <a:ext uri="{9D8B030D-6E8A-4147-A177-3AD203B41FA5}">
                      <a16:colId xmlns="" xmlns:a16="http://schemas.microsoft.com/office/drawing/2014/main" val="1605881374"/>
                    </a:ext>
                  </a:extLst>
                </a:gridCol>
                <a:gridCol w="3976296">
                  <a:extLst>
                    <a:ext uri="{9D8B030D-6E8A-4147-A177-3AD203B41FA5}">
                      <a16:colId xmlns="" xmlns:a16="http://schemas.microsoft.com/office/drawing/2014/main" val="3358254594"/>
                    </a:ext>
                  </a:extLst>
                </a:gridCol>
                <a:gridCol w="4520748">
                  <a:extLst>
                    <a:ext uri="{9D8B030D-6E8A-4147-A177-3AD203B41FA5}">
                      <a16:colId xmlns="" xmlns:a16="http://schemas.microsoft.com/office/drawing/2014/main" val="2086321979"/>
                    </a:ext>
                  </a:extLst>
                </a:gridCol>
              </a:tblGrid>
              <a:tr h="6480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3200" kern="100" dirty="0" smtClean="0">
                          <a:solidFill>
                            <a:srgbClr val="FFFF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</a:t>
                      </a:r>
                      <a:r>
                        <a:rPr lang="zh-TW" sz="3200" kern="100" dirty="0">
                          <a:solidFill>
                            <a:srgbClr val="FFFF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名稱： </a:t>
                      </a:r>
                      <a:r>
                        <a:rPr lang="zh-TW" altLang="en-US" sz="3200" kern="100" dirty="0" smtClean="0">
                          <a:solidFill>
                            <a:srgbClr val="FFFF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西班牙藝術之旅</a:t>
                      </a:r>
                      <a:endParaRPr lang="zh-TW" sz="3200" kern="100" dirty="0">
                        <a:solidFill>
                          <a:srgbClr val="FFFF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727104"/>
                  </a:ext>
                </a:extLst>
              </a:tr>
              <a:tr h="3501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</a:t>
                      </a: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The artistic aesthetics of Spain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9058867"/>
                  </a:ext>
                </a:extLst>
              </a:tr>
              <a:tr h="350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、一下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946045740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專題探究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2343335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5031731"/>
                  </a:ext>
                </a:extLst>
              </a:tr>
              <a:tr h="43769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en-US" altLang="zh-TW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貴畫執行與創新應變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0541274"/>
                  </a:ext>
                </a:extLst>
              </a:tr>
              <a:tr h="4376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en-US" altLang="zh-TW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</a:t>
                      </a:r>
                      <a:r>
                        <a:rPr 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2594245"/>
                  </a:ext>
                </a:extLst>
              </a:tr>
              <a:tr h="4376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altLang="zh-TW" sz="2000" kern="100" dirty="0" err="1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C3</a:t>
                      </a: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多元文化與國際理解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3540056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0423580"/>
                  </a:ext>
                </a:extLst>
              </a:tr>
              <a:tr h="700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介紹西班牙的音樂特色及歷史沿革、佛朗明哥的舞蹈音樂、吉他、響板等樂器及西班牙歌曲教唱、西班牙的音樂家及演唱家等。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20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探討超現實主義如何影響二十世紀現代藝術，並以米羅的風格為基礎學習創作。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3409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42839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0479"/>
    </mc:Choice>
    <mc:Fallback>
      <p:transition spd="slow" advTm="20479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23F6AE19-C3F5-4725-A1BA-AD19B8ECDDB7}"/>
              </a:ext>
            </a:extLst>
          </p:cNvPr>
          <p:cNvSpPr txBox="1"/>
          <p:nvPr/>
        </p:nvSpPr>
        <p:spPr>
          <a:xfrm>
            <a:off x="1127448" y="74002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四、學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群課程</a:t>
            </a:r>
            <a:r>
              <a:rPr lang="zh-TW" altLang="en-US" sz="4000" b="1" dirty="0" smtClean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簡介</a:t>
            </a:r>
            <a:endParaRPr lang="zh-TW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188B3A69-75CB-4B26-88BF-A4AA3F50C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3756590"/>
              </p:ext>
            </p:extLst>
          </p:nvPr>
        </p:nvGraphicFramePr>
        <p:xfrm>
          <a:off x="875419" y="1844824"/>
          <a:ext cx="10441161" cy="3888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173">
                  <a:extLst>
                    <a:ext uri="{9D8B030D-6E8A-4147-A177-3AD203B41FA5}">
                      <a16:colId xmlns="" xmlns:a16="http://schemas.microsoft.com/office/drawing/2014/main" val="2987418304"/>
                    </a:ext>
                  </a:extLst>
                </a:gridCol>
                <a:gridCol w="4400994">
                  <a:extLst>
                    <a:ext uri="{9D8B030D-6E8A-4147-A177-3AD203B41FA5}">
                      <a16:colId xmlns="" xmlns:a16="http://schemas.microsoft.com/office/drawing/2014/main" val="514203890"/>
                    </a:ext>
                  </a:extLst>
                </a:gridCol>
                <a:gridCol w="4400994">
                  <a:extLst>
                    <a:ext uri="{9D8B030D-6E8A-4147-A177-3AD203B41FA5}">
                      <a16:colId xmlns="" xmlns:a16="http://schemas.microsoft.com/office/drawing/2014/main" val="98353836"/>
                    </a:ext>
                  </a:extLst>
                </a:gridCol>
              </a:tblGrid>
              <a:tr h="1670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辭修高中</a:t>
                      </a:r>
                      <a:endParaRPr lang="en-US" alt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兩大學群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第一學群</a:t>
                      </a:r>
                      <a:endParaRPr lang="en-US" alt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財管人文學群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第二學群</a:t>
                      </a:r>
                      <a:endParaRPr lang="en-US" alt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生醫工程學群</a:t>
                      </a:r>
                      <a:endParaRPr lang="zh-TW" sz="36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9436267"/>
                  </a:ext>
                </a:extLst>
              </a:tr>
              <a:tr h="2218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對應</a:t>
                      </a: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大學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</a:t>
                      </a:r>
                      <a:r>
                        <a:rPr lang="zh-TW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學群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外語、教育、法政、管理、藝術、財經、文史哲、社會心理、大眾傳播、遊憩與運動</a:t>
                      </a:r>
                      <a:endParaRPr lang="zh-TW" sz="28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資源、資訊、工程、數理化、醫藥衛生、生命科學、建築與設計、地球與環境</a:t>
                      </a:r>
                      <a:endParaRPr lang="zh-TW" sz="28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717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20482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2543"/>
    </mc:Choice>
    <mc:Fallback>
      <p:transition spd="slow" advTm="9254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0A09AFD0-4164-48C7-9C59-F876440B00AA}"/>
              </a:ext>
            </a:extLst>
          </p:cNvPr>
          <p:cNvSpPr txBox="1"/>
          <p:nvPr/>
        </p:nvSpPr>
        <p:spPr>
          <a:xfrm>
            <a:off x="767408" y="764704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五、彈性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學習課程規劃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含自主學習</a:t>
            </a:r>
            <a:r>
              <a:rPr lang="en-US" altLang="zh-TW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資料庫圖表 6">
            <a:extLst>
              <a:ext uri="{FF2B5EF4-FFF2-40B4-BE49-F238E27FC236}">
                <a16:creationId xmlns="" xmlns:a16="http://schemas.microsoft.com/office/drawing/2014/main" id="{DB48FE64-7EA9-487C-B748-E6F334A1259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584042876"/>
              </p:ext>
            </p:extLst>
          </p:nvPr>
        </p:nvGraphicFramePr>
        <p:xfrm>
          <a:off x="911424" y="1772816"/>
          <a:ext cx="1044116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8465716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52183"/>
    </mc:Choice>
    <mc:Fallback>
      <p:transition spd="slow" advTm="152183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839416" y="764704"/>
            <a:ext cx="10369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   </a:t>
            </a:r>
            <a:r>
              <a:rPr lang="en-US" altLang="zh-TW" sz="2000" dirty="0">
                <a:hlinkClick r:id="rId3"/>
              </a:rPr>
              <a:t>https://www.108epo.com/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作伙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F:\My Documents\Dropbox\課諮師\家長說明繪圖檔\Document-page-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1407220"/>
            <a:ext cx="10513167" cy="54232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53964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3291"/>
    </mc:Choice>
    <mc:Fallback>
      <p:transition spd="slow" advTm="3329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Dropbox\課諮師\家長說明繪圖檔\Document-page-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4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70068"/>
    </mc:Choice>
    <mc:Fallback>
      <p:transition spd="slow" advTm="70068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My Documents\Dropbox\課諮師\家長說明繪圖檔\Document-page-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9917"/>
    </mc:Choice>
    <mc:Fallback>
      <p:transition spd="slow" advTm="29917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My Documents\Dropbox\課諮師\家長說明繪圖檔\Document-page-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813"/>
    </mc:Choice>
    <mc:Fallback>
      <p:transition spd="slow" advTm="4813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My Documents\Dropbox\課諮師\家長說明繪圖檔\Document-page-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4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4687"/>
    </mc:Choice>
    <mc:Fallback>
      <p:transition spd="slow" advTm="94687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My Documents\Dropbox\課諮師\家長說明繪圖檔\Document-page-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549"/>
    </mc:Choice>
    <mc:Fallback>
      <p:transition spd="slow" advTm="10549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My Documents\Dropbox\課諮師\家長說明繪圖檔\Document-page-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3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75863"/>
    </mc:Choice>
    <mc:Fallback>
      <p:transition spd="slow" advTm="75863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My Documents\Dropbox\課諮師\家長說明繪圖檔\Document-page-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8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23601" y="2504532"/>
            <a:ext cx="133219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學校登錄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35360" y="5164929"/>
            <a:ext cx="122043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學生上傳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77028"/>
    </mc:Choice>
    <mc:Fallback>
      <p:transition spd="slow" advTm="177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My Documents\Dropbox\課諮師\家長說明繪圖檔\Document-page-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4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59832"/>
    </mc:Choice>
    <mc:Fallback>
      <p:transition spd="slow" advTm="59832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1271464" y="7647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</a:t>
            </a:r>
          </a:p>
        </p:txBody>
      </p:sp>
      <p:pic>
        <p:nvPicPr>
          <p:cNvPr id="13314" name="Picture 2" descr="F:\My Documents\Dropbox\課諮師\家長說明繪圖檔\Document-page-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3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19112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1371"/>
    </mc:Choice>
    <mc:Fallback>
      <p:transition spd="slow" advTm="6137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1271464" y="7647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</a:t>
            </a:r>
          </a:p>
        </p:txBody>
      </p:sp>
      <p:pic>
        <p:nvPicPr>
          <p:cNvPr id="14338" name="Picture 2" descr="F:\My Documents\Dropbox\課諮師\家長說明繪圖檔\Document-page-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11264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855"/>
    </mc:Choice>
    <mc:Fallback>
      <p:transition spd="slow" advTm="10855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1271464" y="7647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</a:t>
            </a:r>
          </a:p>
        </p:txBody>
      </p:sp>
      <p:pic>
        <p:nvPicPr>
          <p:cNvPr id="16386" name="Picture 2" descr="F:\My Documents\Dropbox\課諮師\家長說明繪圖檔\Document-page-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11264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13621"/>
    </mc:Choice>
    <mc:Fallback>
      <p:transition spd="slow" advTm="21362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0" y="1700808"/>
            <a:ext cx="9229725" cy="496252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415480" y="692696"/>
            <a:ext cx="88024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學習歷程檔案要怎麼做？台大教授教你做出理想的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作品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｜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作伙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</a:t>
            </a:r>
            <a:r>
              <a:rPr lang="en-US" altLang="zh-TW" sz="28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youtu.be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/</a:t>
            </a:r>
            <a:r>
              <a:rPr lang="en-US" altLang="zh-TW" sz="28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XC_V5DkqnTI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05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1424" y="692696"/>
            <a:ext cx="10670976" cy="792088"/>
          </a:xfrm>
        </p:spPr>
        <p:txBody>
          <a:bodyPr/>
          <a:lstStyle/>
          <a:p>
            <a:pPr algn="l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七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、畢業條件與修課學分檢核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1424" y="1700808"/>
            <a:ext cx="10369152" cy="4752527"/>
          </a:xfrm>
        </p:spPr>
        <p:txBody>
          <a:bodyPr>
            <a:normAutofit/>
          </a:bodyPr>
          <a:lstStyle/>
          <a:p>
            <a:pPr marL="285750" lvl="0" indent="-285750" algn="just"/>
            <a:r>
              <a:rPr lang="zh-TW" altLang="zh-TW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學業方面</a:t>
            </a:r>
          </a:p>
          <a:p>
            <a:pPr lvl="0" algn="just"/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應修習總學分：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182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  <a:endParaRPr lang="zh-TW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/>
            <a:r>
              <a:rPr lang="zh-TW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畢業之最低學分數：</a:t>
            </a:r>
            <a:r>
              <a:rPr lang="en-US" altLang="zh-TW" sz="2800" b="1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 </a:t>
            </a:r>
            <a:r>
              <a:rPr lang="zh-TW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學分成績及格</a:t>
            </a:r>
          </a:p>
          <a:p>
            <a:pPr lvl="0" algn="just"/>
            <a:r>
              <a:rPr lang="zh-TW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必修及選修學分：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部定必修及校訂必修至少需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102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學分且成績及格；同時選修學分至少需修習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40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學分且成績及格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 algn="just"/>
            <a:r>
              <a:rPr lang="zh-TW" altLang="zh-TW" sz="39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德行</a:t>
            </a:r>
            <a:r>
              <a:rPr lang="zh-TW" altLang="zh-TW" sz="39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評量方面</a:t>
            </a:r>
          </a:p>
          <a:p>
            <a:pPr algn="just"/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學務處生輔組獎懲紀錄中，功過相抵後不得超過三大過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相當於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27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支警告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的紀錄。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574834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4531"/>
    </mc:Choice>
    <mc:Fallback>
      <p:transition spd="slow" advTm="84531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0630FE37-1783-4049-8F3D-D7679B1A6FFD}"/>
              </a:ext>
            </a:extLst>
          </p:cNvPr>
          <p:cNvSpPr txBox="1"/>
          <p:nvPr/>
        </p:nvSpPr>
        <p:spPr>
          <a:xfrm>
            <a:off x="911424" y="764704"/>
            <a:ext cx="59554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、升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學進路相關網站</a:t>
            </a:r>
            <a:endParaRPr lang="zh-TW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C9CCD1AA-7933-4F6E-ABC8-AAE2258CA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776" y="9001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5AE76FD8-3AC5-465B-A829-291E141EA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39240602"/>
              </p:ext>
            </p:extLst>
          </p:nvPr>
        </p:nvGraphicFramePr>
        <p:xfrm>
          <a:off x="551384" y="1823482"/>
          <a:ext cx="4126582" cy="2611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6262">
                  <a:extLst>
                    <a:ext uri="{9D8B030D-6E8A-4147-A177-3AD203B41FA5}">
                      <a16:colId xmlns="" xmlns:a16="http://schemas.microsoft.com/office/drawing/2014/main" val="165760909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552538224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1983444320"/>
                    </a:ext>
                  </a:extLst>
                </a:gridCol>
              </a:tblGrid>
              <a:tr h="563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大學多元入學升學網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3"/>
                        </a:rPr>
                        <a:t>http://nsdua.moe.edu.tw/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大學多元入學考試、招生入學管道與時程說明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45279547"/>
                  </a:ext>
                </a:extLst>
              </a:tr>
              <a:tr h="11266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生涯輔導資訊網</a:t>
                      </a:r>
                      <a:r>
                        <a:rPr lang="en-US" sz="1400" kern="100" dirty="0">
                          <a:effectLst/>
                        </a:rPr>
                        <a:t>(</a:t>
                      </a:r>
                      <a:r>
                        <a:rPr lang="zh-TW" sz="1400" kern="100" dirty="0">
                          <a:effectLst/>
                        </a:rPr>
                        <a:t>教育部國民及學前教育署</a:t>
                      </a:r>
                      <a:r>
                        <a:rPr lang="en-US" sz="1400" kern="100" dirty="0">
                          <a:effectLst/>
                        </a:rPr>
                        <a:t>)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 dirty="0">
                          <a:effectLst/>
                          <a:hlinkClick r:id="rId4"/>
                        </a:rPr>
                        <a:t>http://</a:t>
                      </a:r>
                      <a:r>
                        <a:rPr lang="en-US" sz="1400" u="sng" kern="100" dirty="0" err="1">
                          <a:effectLst/>
                          <a:hlinkClick r:id="rId4"/>
                        </a:rPr>
                        <a:t>career.cpshs.hcc.edu.tw</a:t>
                      </a:r>
                      <a:r>
                        <a:rPr lang="en-US" sz="1400" u="sng" kern="100" dirty="0">
                          <a:effectLst/>
                          <a:hlinkClick r:id="rId4"/>
                        </a:rPr>
                        <a:t>/bin/</a:t>
                      </a:r>
                      <a:r>
                        <a:rPr lang="en-US" sz="1400" u="sng" kern="100" dirty="0" err="1">
                          <a:effectLst/>
                          <a:hlinkClick r:id="rId4"/>
                        </a:rPr>
                        <a:t>home.php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提供自我探索、科系、工作與營隊資訊連結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88075825"/>
                  </a:ext>
                </a:extLst>
              </a:tr>
              <a:tr h="845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大學選才與高中育才輔助系統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 dirty="0">
                          <a:effectLst/>
                          <a:hlinkClick r:id="rId5"/>
                        </a:rPr>
                        <a:t>https://</a:t>
                      </a:r>
                      <a:r>
                        <a:rPr lang="en-US" sz="1400" u="sng" kern="100" dirty="0" err="1">
                          <a:effectLst/>
                          <a:hlinkClick r:id="rId5"/>
                        </a:rPr>
                        <a:t>techs.ceec.edu.tw</a:t>
                      </a:r>
                      <a:r>
                        <a:rPr lang="en-US" sz="1400" u="sng" kern="100" dirty="0">
                          <a:effectLst/>
                          <a:hlinkClick r:id="rId5"/>
                        </a:rPr>
                        <a:t>/Login/Index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學群學類學系資訊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8923758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="" xmlns:a16="http://schemas.microsoft.com/office/drawing/2014/main" id="{854C5587-064A-4481-BAE0-D361B4AED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8097967"/>
              </p:ext>
            </p:extLst>
          </p:nvPr>
        </p:nvGraphicFramePr>
        <p:xfrm>
          <a:off x="4799856" y="1823482"/>
          <a:ext cx="6552728" cy="356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3914">
                  <a:extLst>
                    <a:ext uri="{9D8B030D-6E8A-4147-A177-3AD203B41FA5}">
                      <a16:colId xmlns="" xmlns:a16="http://schemas.microsoft.com/office/drawing/2014/main" val="2046295181"/>
                    </a:ext>
                  </a:extLst>
                </a:gridCol>
                <a:gridCol w="2121641">
                  <a:extLst>
                    <a:ext uri="{9D8B030D-6E8A-4147-A177-3AD203B41FA5}">
                      <a16:colId xmlns="" xmlns:a16="http://schemas.microsoft.com/office/drawing/2014/main" val="1347131118"/>
                    </a:ext>
                  </a:extLst>
                </a:gridCol>
                <a:gridCol w="2987173">
                  <a:extLst>
                    <a:ext uri="{9D8B030D-6E8A-4147-A177-3AD203B41FA5}">
                      <a16:colId xmlns="" xmlns:a16="http://schemas.microsoft.com/office/drawing/2014/main" val="1865757734"/>
                    </a:ext>
                  </a:extLst>
                </a:gridCol>
              </a:tblGrid>
              <a:tr h="435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大學入學考試中心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>
                          <a:effectLst/>
                          <a:hlinkClick r:id="rId6"/>
                        </a:rPr>
                        <a:t>http://www.ceec.edu.tw/</a:t>
                      </a:r>
                      <a:r>
                        <a:rPr lang="en-US" sz="18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英聽、學測、分科測驗等入學測驗之介紹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3643259"/>
                  </a:ext>
                </a:extLst>
              </a:tr>
              <a:tr h="652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大學術科考試委員會聯合會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>
                          <a:effectLst/>
                          <a:hlinkClick r:id="rId7"/>
                        </a:rPr>
                        <a:t>http://www.cape.edu.tw/</a:t>
                      </a:r>
                      <a:r>
                        <a:rPr lang="en-US" sz="18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音樂、美術、體育術科考試資訊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17826699"/>
                  </a:ext>
                </a:extLst>
              </a:tr>
              <a:tr h="1088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科技校院日間部四年制申請入學聯合招生委員會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 dirty="0">
                          <a:effectLst/>
                          <a:hlinkClick r:id="rId8"/>
                        </a:rPr>
                        <a:t>https://</a:t>
                      </a:r>
                      <a:r>
                        <a:rPr lang="en-US" sz="1800" u="sng" kern="100" dirty="0" err="1">
                          <a:effectLst/>
                          <a:hlinkClick r:id="rId8"/>
                        </a:rPr>
                        <a:t>www.jctv.ntut.edu.tw</a:t>
                      </a:r>
                      <a:r>
                        <a:rPr lang="en-US" sz="1800" u="sng" kern="100" dirty="0">
                          <a:effectLst/>
                          <a:hlinkClick r:id="rId8"/>
                        </a:rPr>
                        <a:t>/</a:t>
                      </a:r>
                      <a:r>
                        <a:rPr lang="en-US" sz="1800" u="sng" kern="100" dirty="0" err="1">
                          <a:effectLst/>
                          <a:hlinkClick r:id="rId8"/>
                        </a:rPr>
                        <a:t>caac</a:t>
                      </a:r>
                      <a:r>
                        <a:rPr lang="en-US" sz="1800" u="sng" kern="100" dirty="0">
                          <a:effectLst/>
                          <a:hlinkClick r:id="rId8"/>
                        </a:rPr>
                        <a:t>/?</a:t>
                      </a:r>
                      <a:r>
                        <a:rPr lang="en-US" sz="1800" u="sng" kern="100" dirty="0" err="1">
                          <a:effectLst/>
                          <a:hlinkClick r:id="rId8"/>
                        </a:rPr>
                        <a:t>academicYear</a:t>
                      </a:r>
                      <a:r>
                        <a:rPr lang="en-US" sz="1800" u="sng" kern="100" dirty="0">
                          <a:effectLst/>
                          <a:hlinkClick r:id="rId8"/>
                        </a:rPr>
                        <a:t>=108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科技大學申請入學招生資訊。簡章、歷年篩選標準。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8805080"/>
                  </a:ext>
                </a:extLst>
              </a:tr>
              <a:tr h="652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身心障礙學生升學大專校院甄試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>
                          <a:effectLst/>
                          <a:hlinkClick r:id="rId9"/>
                        </a:rPr>
                        <a:t>https://enable.ncu.edu.tw</a:t>
                      </a:r>
                      <a:r>
                        <a:rPr lang="en-US" sz="18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身心障礙學生大學甄試資訊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11461561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874B88BC-5BED-4C1F-8138-BE2F01792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70762575"/>
              </p:ext>
            </p:extLst>
          </p:nvPr>
        </p:nvGraphicFramePr>
        <p:xfrm>
          <a:off x="551384" y="4509120"/>
          <a:ext cx="4126582" cy="2113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9305">
                  <a:extLst>
                    <a:ext uri="{9D8B030D-6E8A-4147-A177-3AD203B41FA5}">
                      <a16:colId xmlns="" xmlns:a16="http://schemas.microsoft.com/office/drawing/2014/main" val="4124858205"/>
                    </a:ext>
                  </a:extLst>
                </a:gridCol>
                <a:gridCol w="1639920">
                  <a:extLst>
                    <a:ext uri="{9D8B030D-6E8A-4147-A177-3AD203B41FA5}">
                      <a16:colId xmlns="" xmlns:a16="http://schemas.microsoft.com/office/drawing/2014/main" val="3385091490"/>
                    </a:ext>
                  </a:extLst>
                </a:gridCol>
                <a:gridCol w="1577357">
                  <a:extLst>
                    <a:ext uri="{9D8B030D-6E8A-4147-A177-3AD203B41FA5}">
                      <a16:colId xmlns="" xmlns:a16="http://schemas.microsoft.com/office/drawing/2014/main" val="3890508451"/>
                    </a:ext>
                  </a:extLst>
                </a:gridCol>
              </a:tblGrid>
              <a:tr h="576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APCS </a:t>
                      </a:r>
                      <a:r>
                        <a:rPr lang="zh-TW" sz="1200" kern="100">
                          <a:effectLst/>
                        </a:rPr>
                        <a:t>大學程式設計先修檢測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0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0"/>
                        </a:rPr>
                        <a:t>apcs.csie.ntnu.edu.tw</a:t>
                      </a:r>
                      <a:r>
                        <a:rPr lang="en-US" sz="1200" u="sng" kern="100" dirty="0">
                          <a:effectLst/>
                          <a:hlinkClick r:id="rId10"/>
                        </a:rPr>
                        <a:t>/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程式設計能力檢測</a:t>
                      </a:r>
                      <a:r>
                        <a:rPr lang="en-US" sz="1200" kern="100" dirty="0">
                          <a:effectLst/>
                        </a:rPr>
                        <a:t>(Advanced Placement Computer Science)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7939422"/>
                  </a:ext>
                </a:extLst>
              </a:tr>
              <a:tr h="576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財團法人語言訓練測驗中心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1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1"/>
                        </a:rPr>
                        <a:t>www.lttc.ntu.edu.tw</a:t>
                      </a:r>
                      <a:r>
                        <a:rPr lang="en-US" sz="1200" u="sng" kern="100" dirty="0">
                          <a:effectLst/>
                          <a:hlinkClick r:id="rId11"/>
                        </a:rPr>
                        <a:t>/</a:t>
                      </a:r>
                      <a:r>
                        <a:rPr lang="en-US" sz="1200" u="sng" kern="100" dirty="0" err="1">
                          <a:effectLst/>
                          <a:hlinkClick r:id="rId11"/>
                        </a:rPr>
                        <a:t>index.aspx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全民英檢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GEPT</a:t>
                      </a:r>
                      <a:r>
                        <a:rPr lang="zh-TW" sz="1200" kern="100" dirty="0">
                          <a:effectLst/>
                        </a:rPr>
                        <a:t>、</a:t>
                      </a:r>
                      <a:r>
                        <a:rPr lang="en-US" sz="1200" kern="100" dirty="0">
                          <a:effectLst/>
                        </a:rPr>
                        <a:t>GRE</a:t>
                      </a:r>
                      <a:r>
                        <a:rPr lang="zh-TW" sz="1200" kern="100" dirty="0">
                          <a:effectLst/>
                        </a:rPr>
                        <a:t>、</a:t>
                      </a:r>
                      <a:r>
                        <a:rPr lang="en-US" sz="1200" kern="100" dirty="0">
                          <a:effectLst/>
                        </a:rPr>
                        <a:t>TOEFL</a:t>
                      </a:r>
                      <a:r>
                        <a:rPr lang="zh-TW" sz="1200" kern="100" dirty="0">
                          <a:effectLst/>
                        </a:rPr>
                        <a:t>、日韓語測驗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35395936"/>
                  </a:ext>
                </a:extLst>
              </a:tr>
              <a:tr h="576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原住民族語言能力認證測驗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12"/>
                        </a:rPr>
                        <a:t>http://lokahsu.org.tw/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原住民學生升學四技二專或大學加分優待，須取得中級合格證書。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98732619"/>
                  </a:ext>
                </a:extLst>
              </a:tr>
              <a:tr h="38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全民英檢學習網</a:t>
                      </a:r>
                      <a:r>
                        <a:rPr lang="en-US" sz="1200" kern="100">
                          <a:effectLst/>
                        </a:rPr>
                        <a:t>(GEPT)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3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3"/>
                        </a:rPr>
                        <a:t>www.gept.org.tw</a:t>
                      </a:r>
                      <a:r>
                        <a:rPr lang="en-US" sz="1200" u="sng" kern="100" dirty="0">
                          <a:effectLst/>
                          <a:hlinkClick r:id="rId13"/>
                        </a:rPr>
                        <a:t>/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(</a:t>
                      </a:r>
                      <a:r>
                        <a:rPr lang="zh-TW" sz="1200" kern="100" dirty="0">
                          <a:effectLst/>
                        </a:rPr>
                        <a:t>財團法人語言訓練測驗中心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42869729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="" xmlns:a16="http://schemas.microsoft.com/office/drawing/2014/main" id="{C68FB4B3-9CBB-4869-8DE5-084B0189C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379" y="603340"/>
            <a:ext cx="33123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大學多元入學與生涯規劃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大學入學考試資訊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能力檢定考試</a:t>
            </a:r>
            <a:endParaRPr kumimoji="0" lang="zh-TW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4216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6761"/>
    </mc:Choice>
    <mc:Fallback>
      <p:transition spd="slow" advTm="16761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0630FE37-1783-4049-8F3D-D7679B1A6FFD}"/>
              </a:ext>
            </a:extLst>
          </p:cNvPr>
          <p:cNvSpPr txBox="1"/>
          <p:nvPr/>
        </p:nvSpPr>
        <p:spPr>
          <a:xfrm>
            <a:off x="911424" y="764704"/>
            <a:ext cx="4416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學進路相關網站</a:t>
            </a:r>
            <a:endParaRPr lang="zh-TW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C9CCD1AA-7933-4F6E-ABC8-AAE2258CA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776" y="9001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="" xmlns:a16="http://schemas.microsoft.com/office/drawing/2014/main" id="{10DD453D-2573-4A7E-822B-551AA8839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54652766"/>
              </p:ext>
            </p:extLst>
          </p:nvPr>
        </p:nvGraphicFramePr>
        <p:xfrm>
          <a:off x="5035583" y="1625512"/>
          <a:ext cx="414020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678">
                  <a:extLst>
                    <a:ext uri="{9D8B030D-6E8A-4147-A177-3AD203B41FA5}">
                      <a16:colId xmlns="" xmlns:a16="http://schemas.microsoft.com/office/drawing/2014/main" val="3395342731"/>
                    </a:ext>
                  </a:extLst>
                </a:gridCol>
                <a:gridCol w="1435964">
                  <a:extLst>
                    <a:ext uri="{9D8B030D-6E8A-4147-A177-3AD203B41FA5}">
                      <a16:colId xmlns="" xmlns:a16="http://schemas.microsoft.com/office/drawing/2014/main" val="747852435"/>
                    </a:ext>
                  </a:extLst>
                </a:gridCol>
                <a:gridCol w="1623558">
                  <a:extLst>
                    <a:ext uri="{9D8B030D-6E8A-4147-A177-3AD203B41FA5}">
                      <a16:colId xmlns="" xmlns:a16="http://schemas.microsoft.com/office/drawing/2014/main" val="21358262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大學招生委員會聯合會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3"/>
                        </a:rPr>
                        <a:t>http://www.jbcrc.edu.tw/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多元入學方案說明，入學管道連結。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90441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大學甄選入學委員會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4"/>
                        </a:rPr>
                        <a:t>https://www.caac.ccu.edu.tw/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繁星推薦、個人申請之入學管道資訊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02349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大學入學考試分發委員會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5"/>
                        </a:rPr>
                        <a:t>http://www.uac.edu.tw/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分科測驗之入學管道資訊。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94476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技專校院招生策略委員會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6"/>
                        </a:rPr>
                        <a:t>https://www.techadmi.edu.tw/page.php?pid=5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四技日間部申請入學聯合招生制度說明</a:t>
                      </a: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教育部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1135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中等以上學校運動成績優良學生升學輔導委員會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7"/>
                        </a:rPr>
                        <a:t>http://issport.camel.ntupes.edu.tw/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運動成績優良學生升學管道資訊</a:t>
                      </a:r>
                      <a:r>
                        <a:rPr lang="en-US" sz="1200" kern="100" dirty="0">
                          <a:effectLst/>
                        </a:rPr>
                        <a:t>(</a:t>
                      </a:r>
                      <a:r>
                        <a:rPr lang="zh-TW" sz="1200" kern="100" dirty="0">
                          <a:effectLst/>
                        </a:rPr>
                        <a:t>網路作業系統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90931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中央警察大學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8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8"/>
                        </a:rPr>
                        <a:t>www.cpu.edu.tw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招生資訊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62013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臺灣警察專科學校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9"/>
                        </a:rPr>
                        <a:t>https://exam.tpa.edu.tw/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招生訊息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16621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國軍人才招募中心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10"/>
                        </a:rPr>
                        <a:t>https://rdrc.mnd.gov.tw/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軍事學校正期班、士官二專班、空軍二技班、中正預校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69015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青年教育與就業儲蓄帳戶專區</a:t>
                      </a:r>
                      <a:r>
                        <a:rPr lang="en-US" sz="1200" kern="100" dirty="0">
                          <a:effectLst/>
                        </a:rPr>
                        <a:t> (</a:t>
                      </a:r>
                      <a:r>
                        <a:rPr lang="zh-TW" sz="1200" kern="100" dirty="0">
                          <a:effectLst/>
                        </a:rPr>
                        <a:t>教育部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1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1"/>
                        </a:rPr>
                        <a:t>www.edu.tw</a:t>
                      </a:r>
                      <a:r>
                        <a:rPr lang="en-US" sz="1200" u="sng" kern="100" dirty="0">
                          <a:effectLst/>
                          <a:hlinkClick r:id="rId11"/>
                        </a:rPr>
                        <a:t>/1013/</a:t>
                      </a:r>
                      <a:r>
                        <a:rPr lang="en-US" sz="1200" kern="100" dirty="0">
                          <a:effectLst/>
                        </a:rPr>
                        <a:t> 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0483676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="" xmlns:a16="http://schemas.microsoft.com/office/drawing/2014/main" id="{0C790761-1610-40A2-976D-2EF917372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13963701"/>
              </p:ext>
            </p:extLst>
          </p:nvPr>
        </p:nvGraphicFramePr>
        <p:xfrm>
          <a:off x="191344" y="1602186"/>
          <a:ext cx="4724773" cy="5160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7148">
                  <a:extLst>
                    <a:ext uri="{9D8B030D-6E8A-4147-A177-3AD203B41FA5}">
                      <a16:colId xmlns="" xmlns:a16="http://schemas.microsoft.com/office/drawing/2014/main" val="1233877909"/>
                    </a:ext>
                  </a:extLst>
                </a:gridCol>
                <a:gridCol w="1262089">
                  <a:extLst>
                    <a:ext uri="{9D8B030D-6E8A-4147-A177-3AD203B41FA5}">
                      <a16:colId xmlns="" xmlns:a16="http://schemas.microsoft.com/office/drawing/2014/main" val="3380271096"/>
                    </a:ext>
                  </a:extLst>
                </a:gridCol>
                <a:gridCol w="2125536">
                  <a:extLst>
                    <a:ext uri="{9D8B030D-6E8A-4147-A177-3AD203B41FA5}">
                      <a16:colId xmlns="" xmlns:a16="http://schemas.microsoft.com/office/drawing/2014/main" val="2579490828"/>
                    </a:ext>
                  </a:extLst>
                </a:gridCol>
              </a:tblGrid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大專院校校務公開資訊</a:t>
                      </a:r>
                      <a:r>
                        <a:rPr lang="en-US" sz="1400" kern="100">
                          <a:effectLst/>
                        </a:rPr>
                        <a:t>(</a:t>
                      </a:r>
                      <a:r>
                        <a:rPr lang="zh-TW" sz="1400" kern="100">
                          <a:effectLst/>
                        </a:rPr>
                        <a:t>教育部</a:t>
                      </a:r>
                      <a:r>
                        <a:rPr lang="en-US" sz="1400" kern="100">
                          <a:effectLst/>
                        </a:rPr>
                        <a:t>)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 dirty="0">
                          <a:effectLst/>
                          <a:hlinkClick r:id="rId12"/>
                        </a:rPr>
                        <a:t>https://</a:t>
                      </a:r>
                      <a:r>
                        <a:rPr lang="en-US" sz="1400" u="sng" kern="100" dirty="0" err="1">
                          <a:effectLst/>
                          <a:hlinkClick r:id="rId12"/>
                        </a:rPr>
                        <a:t>udb.moe.edu.tw</a:t>
                      </a:r>
                      <a:r>
                        <a:rPr lang="en-US" sz="1400" u="sng" kern="100" dirty="0">
                          <a:effectLst/>
                          <a:hlinkClick r:id="rId12"/>
                        </a:rPr>
                        <a:t>/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提供各校院系有關學生就讀、教師、研究計畫、校務及財 務等資訊。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62929234"/>
                  </a:ext>
                </a:extLst>
              </a:tr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技訊網</a:t>
                      </a:r>
                      <a:r>
                        <a:rPr lang="en-US" sz="1400" kern="100">
                          <a:effectLst/>
                        </a:rPr>
                        <a:t>-</a:t>
                      </a:r>
                      <a:r>
                        <a:rPr lang="zh-TW" sz="1400" kern="100">
                          <a:effectLst/>
                        </a:rPr>
                        <a:t>技專校院招生資訊查詢系統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3"/>
                        </a:rPr>
                        <a:t>https://techexpo.moe.edu.tw/search/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技專校院招生資訊查詢系統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15464738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大學網路博覽會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4"/>
                        </a:rPr>
                        <a:t>http://univ.edu.tw/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依學群、校系提供連結至各校院系首頁。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72082194"/>
                  </a:ext>
                </a:extLst>
              </a:tr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漫步在大學</a:t>
                      </a:r>
                      <a:r>
                        <a:rPr lang="en-US" sz="1400" kern="100">
                          <a:effectLst/>
                        </a:rPr>
                        <a:t>-</a:t>
                      </a:r>
                      <a:r>
                        <a:rPr lang="zh-TW" sz="1400" kern="100">
                          <a:effectLst/>
                        </a:rPr>
                        <a:t>大學校系查詢系統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5"/>
                        </a:rPr>
                        <a:t>http://major.ceec.edu.tw/search/ceec.htm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提供學群、校系介紹；入學管道查詢連結。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60912309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大學問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6"/>
                        </a:rPr>
                        <a:t>https://www.unews.com.tw/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大學升學資訊和教育趨勢報導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43541986"/>
                  </a:ext>
                </a:extLst>
              </a:tr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大學網</a:t>
                      </a:r>
                      <a:r>
                        <a:rPr lang="en-US" sz="1400" kern="100">
                          <a:effectLst/>
                        </a:rPr>
                        <a:t>(1111 </a:t>
                      </a:r>
                      <a:r>
                        <a:rPr lang="zh-TW" sz="1400" kern="100">
                          <a:effectLst/>
                        </a:rPr>
                        <a:t>人力銀行</a:t>
                      </a:r>
                      <a:r>
                        <a:rPr lang="en-US" sz="1400" kern="100">
                          <a:effectLst/>
                        </a:rPr>
                        <a:t>)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7"/>
                        </a:rPr>
                        <a:t>https://university.1111.com.tw/univ_department.aspx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學群、大學與未來發展資訊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51694243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IOH </a:t>
                      </a:r>
                      <a:r>
                        <a:rPr lang="zh-TW" sz="1400" kern="100">
                          <a:effectLst/>
                        </a:rPr>
                        <a:t>開放個人經驗平台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8"/>
                        </a:rPr>
                        <a:t>https://ioh.tw/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提供學群、校系、留學之個人經驗分享資訊。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70489017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大學科系教授評價網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9"/>
                        </a:rPr>
                        <a:t>https://urschool.org/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(</a:t>
                      </a:r>
                      <a:r>
                        <a:rPr lang="en-US" sz="1400" kern="100" dirty="0" err="1">
                          <a:effectLst/>
                        </a:rPr>
                        <a:t>Urschool</a:t>
                      </a:r>
                      <a:r>
                        <a:rPr lang="en-US" sz="1400" kern="100" dirty="0">
                          <a:effectLst/>
                        </a:rPr>
                        <a:t>)</a:t>
                      </a:r>
                      <a:r>
                        <a:rPr lang="zh-TW" sz="1400" kern="100" dirty="0">
                          <a:effectLst/>
                        </a:rPr>
                        <a:t>大學生選系就讀心得、教授評價等資訊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6737997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="" xmlns:a16="http://schemas.microsoft.com/office/drawing/2014/main" id="{1EB4EB3A-07DF-453D-90C1-17D9E5F88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3525591"/>
              </p:ext>
            </p:extLst>
          </p:nvPr>
        </p:nvGraphicFramePr>
        <p:xfrm>
          <a:off x="9295249" y="1625512"/>
          <a:ext cx="2437076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017">
                  <a:extLst>
                    <a:ext uri="{9D8B030D-6E8A-4147-A177-3AD203B41FA5}">
                      <a16:colId xmlns="" xmlns:a16="http://schemas.microsoft.com/office/drawing/2014/main" val="2815454638"/>
                    </a:ext>
                  </a:extLst>
                </a:gridCol>
                <a:gridCol w="932568">
                  <a:extLst>
                    <a:ext uri="{9D8B030D-6E8A-4147-A177-3AD203B41FA5}">
                      <a16:colId xmlns="" xmlns:a16="http://schemas.microsoft.com/office/drawing/2014/main" val="2263218791"/>
                    </a:ext>
                  </a:extLst>
                </a:gridCol>
                <a:gridCol w="967491">
                  <a:extLst>
                    <a:ext uri="{9D8B030D-6E8A-4147-A177-3AD203B41FA5}">
                      <a16:colId xmlns="" xmlns:a16="http://schemas.microsoft.com/office/drawing/2014/main" val="1030817281"/>
                    </a:ext>
                  </a:extLst>
                </a:gridCol>
              </a:tblGrid>
              <a:tr h="369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RICH </a:t>
                      </a:r>
                      <a:r>
                        <a:rPr lang="zh-TW" sz="1000" kern="100">
                          <a:effectLst/>
                        </a:rPr>
                        <a:t>職場體驗網</a:t>
                      </a:r>
                      <a:r>
                        <a:rPr lang="en-US" sz="1000" kern="100">
                          <a:effectLst/>
                        </a:rPr>
                        <a:t>(</a:t>
                      </a:r>
                      <a:r>
                        <a:rPr lang="zh-TW" sz="1000" kern="100">
                          <a:effectLst/>
                        </a:rPr>
                        <a:t>行政院青年發展署</a:t>
                      </a:r>
                      <a:r>
                        <a:rPr lang="en-US" sz="1000" kern="100">
                          <a:effectLst/>
                        </a:rPr>
                        <a:t>)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0"/>
                        </a:rPr>
                        <a:t>https://rich.yda.gov.tw/rich/#/</a:t>
                      </a:r>
                      <a:r>
                        <a:rPr lang="en-US" sz="1000" kern="100">
                          <a:effectLst/>
                        </a:rPr>
                        <a:t>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</a:rPr>
                        <a:t>提供工讀、公部門見習等資訊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06462060"/>
                  </a:ext>
                </a:extLst>
              </a:tr>
              <a:tr h="369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</a:rPr>
                        <a:t>大學營隊資訊</a:t>
                      </a:r>
                      <a:r>
                        <a:rPr lang="en-US" sz="1000" kern="100">
                          <a:effectLst/>
                        </a:rPr>
                        <a:t>(</a:t>
                      </a:r>
                      <a:r>
                        <a:rPr lang="zh-TW" sz="1000" kern="100">
                          <a:effectLst/>
                        </a:rPr>
                        <a:t>教育部</a:t>
                      </a:r>
                      <a:r>
                        <a:rPr lang="en-US" sz="1000" kern="100">
                          <a:effectLst/>
                        </a:rPr>
                        <a:t>)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1"/>
                        </a:rPr>
                        <a:t>http://career.cpshs.hcc.edu.tw/files/11-1001-497.php?Lang=zh-tw</a:t>
                      </a:r>
                      <a:r>
                        <a:rPr lang="en-US" sz="1000" kern="100">
                          <a:effectLst/>
                        </a:rPr>
                        <a:t>  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</a:rPr>
                        <a:t>提供大學校系寒暑假期營隊資訊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67319734"/>
                  </a:ext>
                </a:extLst>
              </a:tr>
              <a:tr h="369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UCAN </a:t>
                      </a:r>
                      <a:r>
                        <a:rPr lang="zh-TW" sz="1000" kern="100">
                          <a:effectLst/>
                        </a:rPr>
                        <a:t>大專校院就業職能平台</a:t>
                      </a:r>
                      <a:r>
                        <a:rPr lang="en-US" sz="1000" kern="100">
                          <a:effectLst/>
                        </a:rPr>
                        <a:t> (</a:t>
                      </a:r>
                      <a:r>
                        <a:rPr lang="zh-TW" sz="1000" kern="100">
                          <a:effectLst/>
                        </a:rPr>
                        <a:t>教育部</a:t>
                      </a:r>
                      <a:r>
                        <a:rPr lang="en-US" sz="1000" kern="100">
                          <a:effectLst/>
                        </a:rPr>
                        <a:t>)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 dirty="0">
                          <a:effectLst/>
                          <a:hlinkClick r:id="rId22"/>
                        </a:rPr>
                        <a:t>https://</a:t>
                      </a:r>
                      <a:r>
                        <a:rPr lang="en-US" sz="1000" u="sng" kern="100" dirty="0" err="1">
                          <a:effectLst/>
                          <a:hlinkClick r:id="rId22"/>
                        </a:rPr>
                        <a:t>ucan.moe.edu.tw</a:t>
                      </a:r>
                      <a:r>
                        <a:rPr lang="en-US" sz="1000" u="sng" kern="100" dirty="0">
                          <a:effectLst/>
                          <a:hlinkClick r:id="rId22"/>
                        </a:rPr>
                        <a:t>/Account/</a:t>
                      </a:r>
                      <a:r>
                        <a:rPr lang="en-US" sz="1000" u="sng" kern="100" dirty="0" err="1">
                          <a:effectLst/>
                          <a:hlinkClick r:id="rId22"/>
                        </a:rPr>
                        <a:t>Login.aspx</a:t>
                      </a:r>
                      <a:r>
                        <a:rPr lang="en-US" sz="1000" kern="100" dirty="0">
                          <a:effectLst/>
                        </a:rPr>
                        <a:t>  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</a:rPr>
                        <a:t>職能與職業查詢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46642185"/>
                  </a:ext>
                </a:extLst>
              </a:tr>
              <a:tr h="2463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1111</a:t>
                      </a:r>
                      <a:r>
                        <a:rPr lang="zh-TW" sz="1000" kern="100">
                          <a:effectLst/>
                        </a:rPr>
                        <a:t>人力銀行</a:t>
                      </a:r>
                      <a:r>
                        <a:rPr lang="en-US" sz="1000" kern="100">
                          <a:effectLst/>
                        </a:rPr>
                        <a:t>-</a:t>
                      </a:r>
                      <a:r>
                        <a:rPr lang="zh-TW" sz="1000" kern="100">
                          <a:effectLst/>
                        </a:rPr>
                        <a:t>職涯大師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3"/>
                        </a:rPr>
                        <a:t>https://event.1111.com.tw/careermaster/</a:t>
                      </a:r>
                      <a:r>
                        <a:rPr lang="en-US" sz="1000" kern="100">
                          <a:effectLst/>
                        </a:rPr>
                        <a:t>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</a:rPr>
                        <a:t>職務薪資、履歷測驗等職涯資訊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78085698"/>
                  </a:ext>
                </a:extLst>
              </a:tr>
              <a:tr h="431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104</a:t>
                      </a:r>
                      <a:r>
                        <a:rPr lang="zh-TW" sz="1000" kern="100">
                          <a:effectLst/>
                        </a:rPr>
                        <a:t>人力銀行</a:t>
                      </a:r>
                      <a:r>
                        <a:rPr lang="en-US" sz="1000" kern="100">
                          <a:effectLst/>
                        </a:rPr>
                        <a:t>-</a:t>
                      </a:r>
                      <a:r>
                        <a:rPr lang="zh-TW" sz="1000" kern="100">
                          <a:effectLst/>
                        </a:rPr>
                        <a:t>升學就業地圖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4"/>
                        </a:rPr>
                        <a:t>https://www.104.com.tw/jb/career/</a:t>
                      </a:r>
                      <a:r>
                        <a:rPr lang="en-US" sz="1000" kern="100">
                          <a:effectLst/>
                        </a:rPr>
                        <a:t>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</a:rPr>
                        <a:t>大學畢業後升學就業薪資證照等資訊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11675767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="" xmlns:a16="http://schemas.microsoft.com/office/drawing/2014/main" id="{C68FB4B3-9CBB-4869-8DE5-084B0189C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83" y="586523"/>
            <a:ext cx="307009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大學入學招生資訊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學群學系院校資訊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en-US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職涯探索資訊</a:t>
            </a: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24873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8392"/>
    </mc:Choice>
    <mc:Fallback>
      <p:transition spd="slow" advTm="28392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B3A4EA97-AA4F-4B19-9DED-CB1C7AB93A5A}"/>
              </a:ext>
            </a:extLst>
          </p:cNvPr>
          <p:cNvSpPr txBox="1"/>
          <p:nvPr/>
        </p:nvSpPr>
        <p:spPr>
          <a:xfrm>
            <a:off x="2279576" y="2564904"/>
            <a:ext cx="800411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r>
              <a:rPr lang="zh-TW" altLang="en-US" sz="13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  <a:endParaRPr lang="zh-TW" altLang="en-US" sz="13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80033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5500"/>
    </mc:Choice>
    <mc:Fallback>
      <p:transition spd="slow" advTm="255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772816"/>
            <a:ext cx="10513168" cy="4032448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B3A4EA97-AA4F-4B19-9DED-CB1C7AB93A5A}"/>
              </a:ext>
            </a:extLst>
          </p:cNvPr>
          <p:cNvSpPr txBox="1"/>
          <p:nvPr/>
        </p:nvSpPr>
        <p:spPr>
          <a:xfrm>
            <a:off x="3719736" y="692696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感謝各位聆聽</a:t>
            </a:r>
            <a:endParaRPr lang="zh-TW" altLang="en-US" sz="5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177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35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3339</Words>
  <Application>Microsoft Office PowerPoint</Application>
  <PresentationFormat>自訂</PresentationFormat>
  <Paragraphs>676</Paragraphs>
  <Slides>38</Slides>
  <Notes>31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39" baseType="lpstr">
      <vt:lpstr>Office 佈景主題</vt:lpstr>
      <vt:lpstr>投影片 1</vt:lpstr>
      <vt:lpstr>投影片 2</vt:lpstr>
      <vt:lpstr>一、108課綱課程架構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 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 七、畢業條件與修課學分檢核</vt:lpstr>
      <vt:lpstr>投影片 35</vt:lpstr>
      <vt:lpstr>投影片 36</vt:lpstr>
      <vt:lpstr>投影片 37</vt:lpstr>
      <vt:lpstr>投影片 38</vt:lpstr>
    </vt:vector>
  </TitlesOfParts>
  <Company>SYNNEX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886920791052</cp:lastModifiedBy>
  <cp:revision>163</cp:revision>
  <cp:lastPrinted>2019-07-09T05:10:23Z</cp:lastPrinted>
  <dcterms:created xsi:type="dcterms:W3CDTF">2015-03-18T02:48:29Z</dcterms:created>
  <dcterms:modified xsi:type="dcterms:W3CDTF">2022-08-16T09:39:42Z</dcterms:modified>
</cp:coreProperties>
</file>